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8"/>
    <p:sldId id="257" r:id="rId39"/>
    <p:sldId id="258" r:id="rId40"/>
    <p:sldId id="259" r:id="rId41"/>
    <p:sldId id="260" r:id="rId42"/>
    <p:sldId id="261" r:id="rId43"/>
    <p:sldId id="262" r:id="rId44"/>
    <p:sldId id="263" r:id="rId45"/>
    <p:sldId id="264" r:id="rId46"/>
    <p:sldId id="265" r:id="rId47"/>
    <p:sldId id="266" r:id="rId48"/>
    <p:sldId id="267" r:id="rId49"/>
    <p:sldId id="268" r:id="rId50"/>
    <p:sldId id="269" r:id="rId51"/>
    <p:sldId id="270" r:id="rId52"/>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Canva Sans" charset="1" panose="020B0503030501040103"/>
      <p:regular r:id="rId14"/>
    </p:embeddedFont>
    <p:embeddedFont>
      <p:font typeface="Canva Sans Bold" charset="1" panose="020B0803030501040103"/>
      <p:regular r:id="rId15"/>
    </p:embeddedFont>
    <p:embeddedFont>
      <p:font typeface="Canva Sans Italics" charset="1" panose="020B0503030501040103"/>
      <p:regular r:id="rId16"/>
    </p:embeddedFont>
    <p:embeddedFont>
      <p:font typeface="Canva Sans Bold Italics" charset="1" panose="020B0803030501040103"/>
      <p:regular r:id="rId17"/>
    </p:embeddedFont>
    <p:embeddedFont>
      <p:font typeface="Canva Sans Medium" charset="1" panose="020B0603030501040103"/>
      <p:regular r:id="rId18"/>
    </p:embeddedFont>
    <p:embeddedFont>
      <p:font typeface="Canva Sans Medium Italics" charset="1" panose="020B0603030501040103"/>
      <p:regular r:id="rId19"/>
    </p:embeddedFont>
    <p:embeddedFont>
      <p:font typeface="Now" charset="1" panose="00000500000000000000"/>
      <p:regular r:id="rId20"/>
    </p:embeddedFont>
    <p:embeddedFont>
      <p:font typeface="Now Bold" charset="1" panose="00000800000000000000"/>
      <p:regular r:id="rId21"/>
    </p:embeddedFont>
    <p:embeddedFont>
      <p:font typeface="Now Thin" charset="1" panose="00000300000000000000"/>
      <p:regular r:id="rId22"/>
    </p:embeddedFont>
    <p:embeddedFont>
      <p:font typeface="Now Light" charset="1" panose="00000400000000000000"/>
      <p:regular r:id="rId23"/>
    </p:embeddedFont>
    <p:embeddedFont>
      <p:font typeface="Now Medium" charset="1" panose="00000600000000000000"/>
      <p:regular r:id="rId24"/>
    </p:embeddedFont>
    <p:embeddedFont>
      <p:font typeface="Now Heavy" charset="1" panose="00000A00000000000000"/>
      <p:regular r:id="rId25"/>
    </p:embeddedFont>
    <p:embeddedFont>
      <p:font typeface="Open Sauce" charset="1" panose="00000500000000000000"/>
      <p:regular r:id="rId26"/>
    </p:embeddedFont>
    <p:embeddedFont>
      <p:font typeface="Open Sauce Bold" charset="1" panose="00000800000000000000"/>
      <p:regular r:id="rId27"/>
    </p:embeddedFont>
    <p:embeddedFont>
      <p:font typeface="Open Sauce Italics" charset="1" panose="00000500000000000000"/>
      <p:regular r:id="rId28"/>
    </p:embeddedFont>
    <p:embeddedFont>
      <p:font typeface="Open Sauce Bold Italics" charset="1" panose="00000800000000000000"/>
      <p:regular r:id="rId29"/>
    </p:embeddedFont>
    <p:embeddedFont>
      <p:font typeface="Open Sauce Light" charset="1" panose="00000400000000000000"/>
      <p:regular r:id="rId30"/>
    </p:embeddedFont>
    <p:embeddedFont>
      <p:font typeface="Open Sauce Light Italics" charset="1" panose="00000400000000000000"/>
      <p:regular r:id="rId31"/>
    </p:embeddedFont>
    <p:embeddedFont>
      <p:font typeface="Open Sauce Medium" charset="1" panose="00000600000000000000"/>
      <p:regular r:id="rId32"/>
    </p:embeddedFont>
    <p:embeddedFont>
      <p:font typeface="Open Sauce Medium Italics" charset="1" panose="00000600000000000000"/>
      <p:regular r:id="rId33"/>
    </p:embeddedFont>
    <p:embeddedFont>
      <p:font typeface="Open Sauce Semi-Bold" charset="1" panose="00000700000000000000"/>
      <p:regular r:id="rId34"/>
    </p:embeddedFont>
    <p:embeddedFont>
      <p:font typeface="Open Sauce Semi-Bold Italics" charset="1" panose="00000700000000000000"/>
      <p:regular r:id="rId35"/>
    </p:embeddedFont>
    <p:embeddedFont>
      <p:font typeface="Open Sauce Heavy" charset="1" panose="00000A00000000000000"/>
      <p:regular r:id="rId36"/>
    </p:embeddedFont>
    <p:embeddedFont>
      <p:font typeface="Open Sauce Heavy Italics" charset="1" panose="00000A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slides/slide1.xml" Type="http://schemas.openxmlformats.org/officeDocument/2006/relationships/slide"/><Relationship Id="rId39" Target="slides/slide2.xml" Type="http://schemas.openxmlformats.org/officeDocument/2006/relationships/slide"/><Relationship Id="rId4" Target="theme/theme1.xml" Type="http://schemas.openxmlformats.org/officeDocument/2006/relationships/theme"/><Relationship Id="rId40" Target="slides/slide3.xml" Type="http://schemas.openxmlformats.org/officeDocument/2006/relationships/slide"/><Relationship Id="rId41" Target="slides/slide4.xml" Type="http://schemas.openxmlformats.org/officeDocument/2006/relationships/slide"/><Relationship Id="rId42" Target="slides/slide5.xml" Type="http://schemas.openxmlformats.org/officeDocument/2006/relationships/slide"/><Relationship Id="rId43" Target="slides/slide6.xml" Type="http://schemas.openxmlformats.org/officeDocument/2006/relationships/slide"/><Relationship Id="rId44" Target="slides/slide7.xml" Type="http://schemas.openxmlformats.org/officeDocument/2006/relationships/slide"/><Relationship Id="rId45" Target="slides/slide8.xml" Type="http://schemas.openxmlformats.org/officeDocument/2006/relationships/slide"/><Relationship Id="rId46" Target="slides/slide9.xml" Type="http://schemas.openxmlformats.org/officeDocument/2006/relationships/slide"/><Relationship Id="rId47" Target="slides/slide10.xml" Type="http://schemas.openxmlformats.org/officeDocument/2006/relationships/slide"/><Relationship Id="rId48" Target="slides/slide11.xml" Type="http://schemas.openxmlformats.org/officeDocument/2006/relationships/slide"/><Relationship Id="rId49" Target="slides/slide12.xml" Type="http://schemas.openxmlformats.org/officeDocument/2006/relationships/slide"/><Relationship Id="rId5" Target="tableStyles.xml" Type="http://schemas.openxmlformats.org/officeDocument/2006/relationships/tableStyles"/><Relationship Id="rId50" Target="slides/slide13.xml" Type="http://schemas.openxmlformats.org/officeDocument/2006/relationships/slide"/><Relationship Id="rId51" Target="slides/slide14.xml" Type="http://schemas.openxmlformats.org/officeDocument/2006/relationships/slide"/><Relationship Id="rId52" Target="slides/slide15.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jpeg>
</file>

<file path=ppt/media/image11.png>
</file>

<file path=ppt/media/image12.svg>
</file>

<file path=ppt/media/image13.jpeg>
</file>

<file path=ppt/media/image14.jpeg>
</file>

<file path=ppt/media/image15.png>
</file>

<file path=ppt/media/image16.svg>
</file>

<file path=ppt/media/image2.png>
</file>

<file path=ppt/media/image3.svg>
</file>

<file path=ppt/media/image4.png>
</file>

<file path=ppt/media/image5.svg>
</file>

<file path=ppt/media/image6.png>
</file>

<file path=ppt/media/image7.svg>
</file>

<file path=ppt/media/image8.pn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 Id="rId5" Target="../media/image9.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3.jpeg" Type="http://schemas.openxmlformats.org/officeDocument/2006/relationships/image"/><Relationship Id="rId7" Target="https://www.vedantu.com/commerce/written-communication" TargetMode="External" Type="http://schemas.openxmlformats.org/officeDocument/2006/relationships/hyperlink"/></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sp>
        <p:nvSpPr>
          <p:cNvPr name="Freeform 3" id="3"/>
          <p:cNvSpPr/>
          <p:nvPr/>
        </p:nvSpPr>
        <p:spPr>
          <a:xfrm flipH="false" flipV="false" rot="0">
            <a:off x="0" y="-45982"/>
            <a:ext cx="15501768" cy="10744559"/>
          </a:xfrm>
          <a:custGeom>
            <a:avLst/>
            <a:gdLst/>
            <a:ahLst/>
            <a:cxnLst/>
            <a:rect r="r" b="b" t="t" l="l"/>
            <a:pathLst>
              <a:path h="10744559" w="15501768">
                <a:moveTo>
                  <a:pt x="0" y="0"/>
                </a:moveTo>
                <a:lnTo>
                  <a:pt x="15501768" y="0"/>
                </a:lnTo>
                <a:lnTo>
                  <a:pt x="15501768" y="10744559"/>
                </a:lnTo>
                <a:lnTo>
                  <a:pt x="0" y="10744559"/>
                </a:lnTo>
                <a:lnTo>
                  <a:pt x="0" y="0"/>
                </a:lnTo>
                <a:close/>
              </a:path>
            </a:pathLst>
          </a:custGeom>
          <a:blipFill>
            <a:blip r:embed="rId3">
              <a:extLst>
                <a:ext uri="{96DAC541-7B7A-43D3-8B79-37D633B846F1}">
                  <asvg:svgBlip xmlns:asvg="http://schemas.microsoft.com/office/drawing/2016/SVG/main" r:embed="rId4"/>
                </a:ext>
              </a:extLst>
            </a:blip>
            <a:stretch>
              <a:fillRect l="0" t="0" r="0" b="-44275"/>
            </a:stretch>
          </a:blipFill>
        </p:spPr>
      </p:sp>
      <p:sp>
        <p:nvSpPr>
          <p:cNvPr name="Freeform 4" id="4"/>
          <p:cNvSpPr/>
          <p:nvPr/>
        </p:nvSpPr>
        <p:spPr>
          <a:xfrm flipH="false" flipV="false" rot="0">
            <a:off x="15897689" y="-1791025"/>
            <a:ext cx="4066773" cy="4066773"/>
          </a:xfrm>
          <a:custGeom>
            <a:avLst/>
            <a:gdLst/>
            <a:ahLst/>
            <a:cxnLst/>
            <a:rect r="r" b="b" t="t" l="l"/>
            <a:pathLst>
              <a:path h="4066773" w="4066773">
                <a:moveTo>
                  <a:pt x="0" y="0"/>
                </a:moveTo>
                <a:lnTo>
                  <a:pt x="4066773" y="0"/>
                </a:lnTo>
                <a:lnTo>
                  <a:pt x="4066773" y="4066773"/>
                </a:lnTo>
                <a:lnTo>
                  <a:pt x="0" y="406677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004687" y="8319201"/>
            <a:ext cx="4066773" cy="4066773"/>
          </a:xfrm>
          <a:custGeom>
            <a:avLst/>
            <a:gdLst/>
            <a:ahLst/>
            <a:cxnLst/>
            <a:rect r="r" b="b" t="t" l="l"/>
            <a:pathLst>
              <a:path h="4066773" w="4066773">
                <a:moveTo>
                  <a:pt x="0" y="0"/>
                </a:moveTo>
                <a:lnTo>
                  <a:pt x="4066774" y="0"/>
                </a:lnTo>
                <a:lnTo>
                  <a:pt x="4066774" y="4066773"/>
                </a:lnTo>
                <a:lnTo>
                  <a:pt x="0" y="406677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4707731" y="3011723"/>
            <a:ext cx="8872538" cy="4629150"/>
            <a:chOff x="0" y="0"/>
            <a:chExt cx="2336800" cy="1219200"/>
          </a:xfrm>
        </p:grpSpPr>
        <p:sp>
          <p:nvSpPr>
            <p:cNvPr name="Freeform 7" id="7"/>
            <p:cNvSpPr/>
            <p:nvPr/>
          </p:nvSpPr>
          <p:spPr>
            <a:xfrm flipH="false" flipV="false" rot="0">
              <a:off x="0" y="0"/>
              <a:ext cx="2336800" cy="1219200"/>
            </a:xfrm>
            <a:custGeom>
              <a:avLst/>
              <a:gdLst/>
              <a:ahLst/>
              <a:cxnLst/>
              <a:rect r="r" b="b" t="t" l="l"/>
              <a:pathLst>
                <a:path h="1219200" w="2336800">
                  <a:moveTo>
                    <a:pt x="6108" y="0"/>
                  </a:moveTo>
                  <a:lnTo>
                    <a:pt x="2330692" y="0"/>
                  </a:lnTo>
                  <a:cubicBezTo>
                    <a:pt x="2334065" y="0"/>
                    <a:pt x="2336800" y="2735"/>
                    <a:pt x="2336800" y="6108"/>
                  </a:cubicBezTo>
                  <a:lnTo>
                    <a:pt x="2336800" y="1213092"/>
                  </a:lnTo>
                  <a:cubicBezTo>
                    <a:pt x="2336800" y="1216465"/>
                    <a:pt x="2334065" y="1219200"/>
                    <a:pt x="2330692" y="1219200"/>
                  </a:cubicBezTo>
                  <a:lnTo>
                    <a:pt x="6108" y="1219200"/>
                  </a:lnTo>
                  <a:cubicBezTo>
                    <a:pt x="2735" y="1219200"/>
                    <a:pt x="0" y="1216465"/>
                    <a:pt x="0" y="1213092"/>
                  </a:cubicBezTo>
                  <a:lnTo>
                    <a:pt x="0" y="6108"/>
                  </a:lnTo>
                  <a:cubicBezTo>
                    <a:pt x="0" y="2735"/>
                    <a:pt x="2735" y="0"/>
                    <a:pt x="6108" y="0"/>
                  </a:cubicBezTo>
                  <a:close/>
                </a:path>
              </a:pathLst>
            </a:custGeom>
            <a:solidFill>
              <a:srgbClr val="00569E">
                <a:alpha val="81961"/>
              </a:srgbClr>
            </a:solidFill>
          </p:spPr>
        </p:sp>
        <p:sp>
          <p:nvSpPr>
            <p:cNvPr name="TextBox 8" id="8"/>
            <p:cNvSpPr txBox="true"/>
            <p:nvPr/>
          </p:nvSpPr>
          <p:spPr>
            <a:xfrm>
              <a:off x="0" y="-28575"/>
              <a:ext cx="812800" cy="841375"/>
            </a:xfrm>
            <a:prstGeom prst="rect">
              <a:avLst/>
            </a:prstGeom>
          </p:spPr>
          <p:txBody>
            <a:bodyPr anchor="ctr" rtlCol="false" tIns="50800" lIns="50800" bIns="50800" rIns="50800"/>
            <a:lstStyle/>
            <a:p>
              <a:pPr algn="ctr">
                <a:lnSpc>
                  <a:spcPts val="2590"/>
                </a:lnSpc>
              </a:pPr>
            </a:p>
          </p:txBody>
        </p:sp>
      </p:grpSp>
      <p:sp>
        <p:nvSpPr>
          <p:cNvPr name="TextBox 9" id="9"/>
          <p:cNvSpPr txBox="true"/>
          <p:nvPr/>
        </p:nvSpPr>
        <p:spPr>
          <a:xfrm rot="0">
            <a:off x="5051703" y="3466219"/>
            <a:ext cx="8184594" cy="1590675"/>
          </a:xfrm>
          <a:prstGeom prst="rect">
            <a:avLst/>
          </a:prstGeom>
        </p:spPr>
        <p:txBody>
          <a:bodyPr anchor="t" rtlCol="false" tIns="0" lIns="0" bIns="0" rIns="0">
            <a:spAutoFit/>
          </a:bodyPr>
          <a:lstStyle/>
          <a:p>
            <a:pPr algn="ctr">
              <a:lnSpc>
                <a:spcPts val="12508"/>
              </a:lnSpc>
            </a:pPr>
            <a:r>
              <a:rPr lang="en-US" sz="10424">
                <a:solidFill>
                  <a:srgbClr val="FFFFFF"/>
                </a:solidFill>
                <a:latin typeface="Now Bold"/>
              </a:rPr>
              <a:t>BUSINESS</a:t>
            </a:r>
          </a:p>
        </p:txBody>
      </p:sp>
      <p:sp>
        <p:nvSpPr>
          <p:cNvPr name="TextBox 10" id="10"/>
          <p:cNvSpPr txBox="true"/>
          <p:nvPr/>
        </p:nvSpPr>
        <p:spPr>
          <a:xfrm rot="0">
            <a:off x="6076224" y="6869454"/>
            <a:ext cx="6135551" cy="446030"/>
          </a:xfrm>
          <a:prstGeom prst="rect">
            <a:avLst/>
          </a:prstGeom>
        </p:spPr>
        <p:txBody>
          <a:bodyPr anchor="t" rtlCol="false" tIns="0" lIns="0" bIns="0" rIns="0">
            <a:spAutoFit/>
          </a:bodyPr>
          <a:lstStyle/>
          <a:p>
            <a:pPr algn="ctr" marL="0" indent="0" lvl="0">
              <a:lnSpc>
                <a:spcPts val="3606"/>
              </a:lnSpc>
              <a:spcBef>
                <a:spcPct val="0"/>
              </a:spcBef>
            </a:pPr>
            <a:r>
              <a:rPr lang="en-US" sz="2931">
                <a:solidFill>
                  <a:srgbClr val="FFFFFF"/>
                </a:solidFill>
                <a:latin typeface="DM Sans"/>
              </a:rPr>
              <a:t>Presented by: Chourasiya Rahul</a:t>
            </a:r>
          </a:p>
        </p:txBody>
      </p:sp>
      <p:sp>
        <p:nvSpPr>
          <p:cNvPr name="TextBox 11" id="11"/>
          <p:cNvSpPr txBox="true"/>
          <p:nvPr/>
        </p:nvSpPr>
        <p:spPr>
          <a:xfrm rot="0">
            <a:off x="1988108" y="5153549"/>
            <a:ext cx="13909582" cy="1609725"/>
          </a:xfrm>
          <a:prstGeom prst="rect">
            <a:avLst/>
          </a:prstGeom>
        </p:spPr>
        <p:txBody>
          <a:bodyPr anchor="t" rtlCol="false" tIns="0" lIns="0" bIns="0" rIns="0">
            <a:spAutoFit/>
          </a:bodyPr>
          <a:lstStyle/>
          <a:p>
            <a:pPr algn="ctr">
              <a:lnSpc>
                <a:spcPts val="12508"/>
              </a:lnSpc>
            </a:pPr>
            <a:r>
              <a:rPr lang="en-US" sz="10424">
                <a:solidFill>
                  <a:srgbClr val="43E8ED"/>
                </a:solidFill>
                <a:latin typeface="Now Bold"/>
              </a:rPr>
              <a:t>CORRESPONDENCE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3827718"/>
            <a:ext cx="18288000" cy="7217667"/>
          </a:xfrm>
          <a:custGeom>
            <a:avLst/>
            <a:gdLst/>
            <a:ahLst/>
            <a:cxnLst/>
            <a:rect r="r" b="b" t="t" l="l"/>
            <a:pathLst>
              <a:path h="7217667" w="18288000">
                <a:moveTo>
                  <a:pt x="0" y="0"/>
                </a:moveTo>
                <a:lnTo>
                  <a:pt x="18288000" y="0"/>
                </a:lnTo>
                <a:lnTo>
                  <a:pt x="18288000" y="7217667"/>
                </a:lnTo>
                <a:lnTo>
                  <a:pt x="0" y="7217667"/>
                </a:lnTo>
                <a:lnTo>
                  <a:pt x="0" y="0"/>
                </a:lnTo>
                <a:close/>
              </a:path>
            </a:pathLst>
          </a:custGeom>
          <a:blipFill>
            <a:blip r:embed="rId2"/>
            <a:stretch>
              <a:fillRect l="0" t="-27396" r="0" b="-41416"/>
            </a:stretch>
          </a:blipFill>
        </p:spPr>
      </p:sp>
      <p:sp>
        <p:nvSpPr>
          <p:cNvPr name="TextBox 3" id="3"/>
          <p:cNvSpPr txBox="true"/>
          <p:nvPr/>
        </p:nvSpPr>
        <p:spPr>
          <a:xfrm rot="0">
            <a:off x="3048694" y="4396335"/>
            <a:ext cx="12190613" cy="657225"/>
          </a:xfrm>
          <a:prstGeom prst="rect">
            <a:avLst/>
          </a:prstGeom>
        </p:spPr>
        <p:txBody>
          <a:bodyPr anchor="t" rtlCol="false" tIns="0" lIns="0" bIns="0" rIns="0">
            <a:spAutoFit/>
          </a:bodyPr>
          <a:lstStyle/>
          <a:p>
            <a:pPr algn="ctr" marL="0" indent="0" lvl="0">
              <a:lnSpc>
                <a:spcPts val="5247"/>
              </a:lnSpc>
              <a:spcBef>
                <a:spcPct val="0"/>
              </a:spcBef>
            </a:pPr>
            <a:r>
              <a:rPr lang="en-US" sz="4373">
                <a:solidFill>
                  <a:srgbClr val="FFFFFF"/>
                </a:solidFill>
                <a:latin typeface="Now Bold"/>
              </a:rPr>
              <a:t>05.    PERSONALIZED CORRESPONDENCE</a:t>
            </a:r>
          </a:p>
        </p:txBody>
      </p:sp>
      <p:sp>
        <p:nvSpPr>
          <p:cNvPr name="TextBox 4" id="4"/>
          <p:cNvSpPr txBox="true"/>
          <p:nvPr/>
        </p:nvSpPr>
        <p:spPr>
          <a:xfrm rot="0">
            <a:off x="436834" y="5983746"/>
            <a:ext cx="17604037" cy="2234070"/>
          </a:xfrm>
          <a:prstGeom prst="rect">
            <a:avLst/>
          </a:prstGeom>
        </p:spPr>
        <p:txBody>
          <a:bodyPr anchor="t" rtlCol="false" tIns="0" lIns="0" bIns="0" rIns="0">
            <a:spAutoFit/>
          </a:bodyPr>
          <a:lstStyle/>
          <a:p>
            <a:pPr>
              <a:lnSpc>
                <a:spcPts val="4437"/>
              </a:lnSpc>
            </a:pPr>
            <a:r>
              <a:rPr lang="en-US" sz="3169" spc="-79">
                <a:solidFill>
                  <a:srgbClr val="FFFFFF"/>
                </a:solidFill>
                <a:latin typeface="Canva Sans Italics"/>
              </a:rPr>
              <a:t>This involves personal and emotional factors.</a:t>
            </a:r>
          </a:p>
          <a:p>
            <a:pPr>
              <a:lnSpc>
                <a:spcPts val="4437"/>
              </a:lnSpc>
            </a:pPr>
          </a:p>
          <a:p>
            <a:pPr>
              <a:lnSpc>
                <a:spcPts val="4437"/>
              </a:lnSpc>
            </a:pPr>
            <a:r>
              <a:rPr lang="en-US" sz="3169" spc="-79">
                <a:solidFill>
                  <a:srgbClr val="FFFFFF"/>
                </a:solidFill>
                <a:latin typeface="Canva Sans Italics"/>
              </a:rPr>
              <a:t> Some of the examples of this type of correspondence are letters of gratitude, congratulation letters, appreciation notes, letters of request for a recommendation, etc. </a:t>
            </a:r>
          </a:p>
        </p:txBody>
      </p:sp>
      <p:sp>
        <p:nvSpPr>
          <p:cNvPr name="AutoShape 5" id="5"/>
          <p:cNvSpPr/>
          <p:nvPr/>
        </p:nvSpPr>
        <p:spPr>
          <a:xfrm flipH="true">
            <a:off x="904665" y="9773388"/>
            <a:ext cx="16668374"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3827718"/>
            <a:ext cx="18288000" cy="7217667"/>
          </a:xfrm>
          <a:custGeom>
            <a:avLst/>
            <a:gdLst/>
            <a:ahLst/>
            <a:cxnLst/>
            <a:rect r="r" b="b" t="t" l="l"/>
            <a:pathLst>
              <a:path h="7217667" w="18288000">
                <a:moveTo>
                  <a:pt x="0" y="0"/>
                </a:moveTo>
                <a:lnTo>
                  <a:pt x="18288000" y="0"/>
                </a:lnTo>
                <a:lnTo>
                  <a:pt x="18288000" y="7217667"/>
                </a:lnTo>
                <a:lnTo>
                  <a:pt x="0" y="7217667"/>
                </a:lnTo>
                <a:lnTo>
                  <a:pt x="0" y="0"/>
                </a:lnTo>
                <a:close/>
              </a:path>
            </a:pathLst>
          </a:custGeom>
          <a:blipFill>
            <a:blip r:embed="rId2"/>
            <a:stretch>
              <a:fillRect l="0" t="-27396" r="0" b="-41416"/>
            </a:stretch>
          </a:blipFill>
        </p:spPr>
      </p:sp>
      <p:sp>
        <p:nvSpPr>
          <p:cNvPr name="TextBox 3" id="3"/>
          <p:cNvSpPr txBox="true"/>
          <p:nvPr/>
        </p:nvSpPr>
        <p:spPr>
          <a:xfrm rot="0">
            <a:off x="3048694" y="4396335"/>
            <a:ext cx="12190613" cy="657225"/>
          </a:xfrm>
          <a:prstGeom prst="rect">
            <a:avLst/>
          </a:prstGeom>
        </p:spPr>
        <p:txBody>
          <a:bodyPr anchor="t" rtlCol="false" tIns="0" lIns="0" bIns="0" rIns="0">
            <a:spAutoFit/>
          </a:bodyPr>
          <a:lstStyle/>
          <a:p>
            <a:pPr algn="ctr" marL="0" indent="0" lvl="0">
              <a:lnSpc>
                <a:spcPts val="5247"/>
              </a:lnSpc>
              <a:spcBef>
                <a:spcPct val="0"/>
              </a:spcBef>
            </a:pPr>
            <a:r>
              <a:rPr lang="en-US" sz="4373">
                <a:solidFill>
                  <a:srgbClr val="FFFFFF"/>
                </a:solidFill>
                <a:latin typeface="Now Bold"/>
              </a:rPr>
              <a:t>06.    CIRCULARS</a:t>
            </a:r>
          </a:p>
        </p:txBody>
      </p:sp>
      <p:sp>
        <p:nvSpPr>
          <p:cNvPr name="TextBox 4" id="4"/>
          <p:cNvSpPr txBox="true"/>
          <p:nvPr/>
        </p:nvSpPr>
        <p:spPr>
          <a:xfrm rot="0">
            <a:off x="436834" y="5987010"/>
            <a:ext cx="17604037" cy="2796045"/>
          </a:xfrm>
          <a:prstGeom prst="rect">
            <a:avLst/>
          </a:prstGeom>
        </p:spPr>
        <p:txBody>
          <a:bodyPr anchor="t" rtlCol="false" tIns="0" lIns="0" bIns="0" rIns="0">
            <a:spAutoFit/>
          </a:bodyPr>
          <a:lstStyle/>
          <a:p>
            <a:pPr>
              <a:lnSpc>
                <a:spcPts val="4437"/>
              </a:lnSpc>
            </a:pPr>
            <a:r>
              <a:rPr lang="en-US" sz="3169" spc="-79">
                <a:solidFill>
                  <a:srgbClr val="FFFFFF"/>
                </a:solidFill>
                <a:latin typeface="Canva Sans Italics"/>
              </a:rPr>
              <a:t>This type of correspondence is used when a business has to convey a common matter to a large audience.</a:t>
            </a:r>
          </a:p>
          <a:p>
            <a:pPr>
              <a:lnSpc>
                <a:spcPts val="4437"/>
              </a:lnSpc>
            </a:pPr>
          </a:p>
          <a:p>
            <a:pPr>
              <a:lnSpc>
                <a:spcPts val="4437"/>
              </a:lnSpc>
            </a:pPr>
            <a:r>
              <a:rPr lang="en-US" sz="3169" spc="-79">
                <a:solidFill>
                  <a:srgbClr val="FFFFFF"/>
                </a:solidFill>
                <a:latin typeface="Canva Sans Italics"/>
              </a:rPr>
              <a:t> A few examples are notices of tenders, change in contact information, etc. </a:t>
            </a:r>
          </a:p>
          <a:p>
            <a:pPr>
              <a:lnSpc>
                <a:spcPts val="4437"/>
              </a:lnSpc>
            </a:pPr>
          </a:p>
        </p:txBody>
      </p:sp>
      <p:sp>
        <p:nvSpPr>
          <p:cNvPr name="AutoShape 5" id="5"/>
          <p:cNvSpPr/>
          <p:nvPr/>
        </p:nvSpPr>
        <p:spPr>
          <a:xfrm flipH="true">
            <a:off x="904665" y="9773388"/>
            <a:ext cx="16668374"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569E">
                <a:alpha val="100000"/>
              </a:srgbClr>
            </a:gs>
            <a:gs pos="50000">
              <a:srgbClr val="00569E">
                <a:alpha val="100000"/>
              </a:srgbClr>
            </a:gs>
            <a:gs pos="100000">
              <a:srgbClr val="00B5F8">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3861875" y="8845935"/>
            <a:ext cx="10554120" cy="960956"/>
          </a:xfrm>
          <a:custGeom>
            <a:avLst/>
            <a:gdLst/>
            <a:ahLst/>
            <a:cxnLst/>
            <a:rect r="r" b="b" t="t" l="l"/>
            <a:pathLst>
              <a:path h="960956" w="10554120">
                <a:moveTo>
                  <a:pt x="0" y="0"/>
                </a:moveTo>
                <a:lnTo>
                  <a:pt x="10554120" y="0"/>
                </a:lnTo>
                <a:lnTo>
                  <a:pt x="10554120" y="960957"/>
                </a:lnTo>
                <a:lnTo>
                  <a:pt x="0" y="960957"/>
                </a:lnTo>
                <a:lnTo>
                  <a:pt x="0" y="0"/>
                </a:lnTo>
                <a:close/>
              </a:path>
            </a:pathLst>
          </a:custGeom>
          <a:blipFill>
            <a:blip r:embed="rId2"/>
            <a:stretch>
              <a:fillRect l="0" t="-116912" r="0" b="0"/>
            </a:stretch>
          </a:blipFill>
        </p:spPr>
      </p:sp>
      <p:grpSp>
        <p:nvGrpSpPr>
          <p:cNvPr name="Group 3" id="3"/>
          <p:cNvGrpSpPr/>
          <p:nvPr/>
        </p:nvGrpSpPr>
        <p:grpSpPr>
          <a:xfrm rot="0">
            <a:off x="403028" y="353907"/>
            <a:ext cx="17547044" cy="9560381"/>
            <a:chOff x="0" y="0"/>
            <a:chExt cx="5562077" cy="3030457"/>
          </a:xfrm>
        </p:grpSpPr>
        <p:sp>
          <p:nvSpPr>
            <p:cNvPr name="Freeform 4" id="4"/>
            <p:cNvSpPr/>
            <p:nvPr/>
          </p:nvSpPr>
          <p:spPr>
            <a:xfrm flipH="false" flipV="false" rot="0">
              <a:off x="0" y="0"/>
              <a:ext cx="5562076" cy="3030457"/>
            </a:xfrm>
            <a:custGeom>
              <a:avLst/>
              <a:gdLst/>
              <a:ahLst/>
              <a:cxnLst/>
              <a:rect r="r" b="b" t="t" l="l"/>
              <a:pathLst>
                <a:path h="3030457" w="5562076">
                  <a:moveTo>
                    <a:pt x="5736" y="0"/>
                  </a:moveTo>
                  <a:lnTo>
                    <a:pt x="5556341" y="0"/>
                  </a:lnTo>
                  <a:cubicBezTo>
                    <a:pt x="5559508" y="0"/>
                    <a:pt x="5562076" y="2568"/>
                    <a:pt x="5562076" y="5736"/>
                  </a:cubicBezTo>
                  <a:lnTo>
                    <a:pt x="5562076" y="3024722"/>
                  </a:lnTo>
                  <a:cubicBezTo>
                    <a:pt x="5562076" y="3027889"/>
                    <a:pt x="5559508" y="3030457"/>
                    <a:pt x="5556341" y="3030457"/>
                  </a:cubicBezTo>
                  <a:lnTo>
                    <a:pt x="5736" y="3030457"/>
                  </a:lnTo>
                  <a:cubicBezTo>
                    <a:pt x="2568" y="3030457"/>
                    <a:pt x="0" y="3027889"/>
                    <a:pt x="0" y="3024722"/>
                  </a:cubicBezTo>
                  <a:lnTo>
                    <a:pt x="0" y="5736"/>
                  </a:lnTo>
                  <a:cubicBezTo>
                    <a:pt x="0" y="2568"/>
                    <a:pt x="2568" y="0"/>
                    <a:pt x="5736" y="0"/>
                  </a:cubicBezTo>
                  <a:close/>
                </a:path>
              </a:pathLst>
            </a:custGeom>
            <a:solidFill>
              <a:srgbClr val="FFFFFF"/>
            </a:solidFill>
            <a:ln w="19050" cap="sq">
              <a:solidFill>
                <a:srgbClr val="084C6E"/>
              </a:solidFill>
              <a:prstDash val="solid"/>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2590"/>
                </a:lnSpc>
              </a:pPr>
            </a:p>
          </p:txBody>
        </p:sp>
      </p:grpSp>
      <p:sp>
        <p:nvSpPr>
          <p:cNvPr name="Freeform 6" id="6"/>
          <p:cNvSpPr/>
          <p:nvPr/>
        </p:nvSpPr>
        <p:spPr>
          <a:xfrm flipH="true" flipV="false" rot="0">
            <a:off x="-344651" y="6462760"/>
            <a:ext cx="3807081" cy="7614163"/>
          </a:xfrm>
          <a:custGeom>
            <a:avLst/>
            <a:gdLst/>
            <a:ahLst/>
            <a:cxnLst/>
            <a:rect r="r" b="b" t="t" l="l"/>
            <a:pathLst>
              <a:path h="7614163" w="3807081">
                <a:moveTo>
                  <a:pt x="3807081" y="0"/>
                </a:moveTo>
                <a:lnTo>
                  <a:pt x="0" y="0"/>
                </a:lnTo>
                <a:lnTo>
                  <a:pt x="0" y="7614163"/>
                </a:lnTo>
                <a:lnTo>
                  <a:pt x="3807081" y="7614163"/>
                </a:lnTo>
                <a:lnTo>
                  <a:pt x="3807081"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028700" y="833263"/>
            <a:ext cx="10224153" cy="685800"/>
          </a:xfrm>
          <a:prstGeom prst="rect">
            <a:avLst/>
          </a:prstGeom>
        </p:spPr>
        <p:txBody>
          <a:bodyPr anchor="t" rtlCol="false" tIns="0" lIns="0" bIns="0" rIns="0">
            <a:spAutoFit/>
          </a:bodyPr>
          <a:lstStyle/>
          <a:p>
            <a:pPr algn="ctr" marL="0" indent="0" lvl="0">
              <a:lnSpc>
                <a:spcPts val="5481"/>
              </a:lnSpc>
              <a:spcBef>
                <a:spcPct val="0"/>
              </a:spcBef>
            </a:pPr>
            <a:r>
              <a:rPr lang="en-US" sz="4567">
                <a:solidFill>
                  <a:srgbClr val="00569E"/>
                </a:solidFill>
                <a:latin typeface="Now Bold"/>
              </a:rPr>
              <a:t>STRUCTURE OF BUSINESS LETTERS</a:t>
            </a:r>
          </a:p>
        </p:txBody>
      </p:sp>
      <p:sp>
        <p:nvSpPr>
          <p:cNvPr name="TextBox 8" id="8"/>
          <p:cNvSpPr txBox="true"/>
          <p:nvPr/>
        </p:nvSpPr>
        <p:spPr>
          <a:xfrm rot="0">
            <a:off x="1028700" y="1758051"/>
            <a:ext cx="16230600" cy="7162106"/>
          </a:xfrm>
          <a:prstGeom prst="rect">
            <a:avLst/>
          </a:prstGeom>
        </p:spPr>
        <p:txBody>
          <a:bodyPr anchor="t" rtlCol="false" tIns="0" lIns="0" bIns="0" rIns="0">
            <a:spAutoFit/>
          </a:bodyPr>
          <a:lstStyle/>
          <a:p>
            <a:pPr marL="500500" indent="-250250" lvl="1">
              <a:lnSpc>
                <a:spcPts val="3477"/>
              </a:lnSpc>
              <a:buFont typeface="Arial"/>
              <a:buChar char="•"/>
            </a:pPr>
            <a:r>
              <a:rPr lang="en-US" sz="2318" spc="-57">
                <a:solidFill>
                  <a:srgbClr val="000000"/>
                </a:solidFill>
                <a:latin typeface="Canva Sans Bold"/>
              </a:rPr>
              <a:t>Heading</a:t>
            </a:r>
            <a:r>
              <a:rPr lang="en-US" sz="2318" spc="-57">
                <a:solidFill>
                  <a:srgbClr val="00569E"/>
                </a:solidFill>
                <a:latin typeface="Canva Sans"/>
              </a:rPr>
              <a:t> – This contains the writer’s address and the date of writing the letter. It does not include the writer’s name.</a:t>
            </a:r>
          </a:p>
          <a:p>
            <a:pPr marL="478911" indent="-239455" lvl="1">
              <a:lnSpc>
                <a:spcPts val="3327"/>
              </a:lnSpc>
              <a:buFont typeface="Arial"/>
              <a:buChar char="•"/>
            </a:pPr>
            <a:r>
              <a:rPr lang="en-US" sz="2218" spc="-55">
                <a:solidFill>
                  <a:srgbClr val="000000"/>
                </a:solidFill>
                <a:latin typeface="Canva Sans Bold"/>
              </a:rPr>
              <a:t>Inside address</a:t>
            </a:r>
            <a:r>
              <a:rPr lang="en-US" sz="2218" spc="-55">
                <a:solidFill>
                  <a:srgbClr val="00569E"/>
                </a:solidFill>
                <a:latin typeface="Canva Sans"/>
              </a:rPr>
              <a:t> – This shows the name and address of the recipient. This is a required part as it helps in avoiding any confusion and also if the recipient has changed addresses, then this can help in determining what needs to be done with the letter.</a:t>
            </a:r>
          </a:p>
          <a:p>
            <a:pPr marL="500500" indent="-250250" lvl="1">
              <a:lnSpc>
                <a:spcPts val="3477"/>
              </a:lnSpc>
              <a:buFont typeface="Arial"/>
              <a:buChar char="•"/>
            </a:pPr>
            <a:r>
              <a:rPr lang="en-US" sz="2318" spc="-57">
                <a:solidFill>
                  <a:srgbClr val="000000"/>
                </a:solidFill>
                <a:latin typeface="Canva Sans Bold"/>
              </a:rPr>
              <a:t>Salutation</a:t>
            </a:r>
            <a:r>
              <a:rPr lang="en-US" sz="2318" spc="-57">
                <a:solidFill>
                  <a:srgbClr val="00569E"/>
                </a:solidFill>
                <a:latin typeface="Canva Sans"/>
              </a:rPr>
              <a:t> – This is a direct address to the letter’s recipient, which is followed by a colon. A comma is used in the place of the colon if the tone of the letter is friendly or sociable. </a:t>
            </a:r>
          </a:p>
          <a:p>
            <a:pPr marL="478911" indent="-239455" lvl="1">
              <a:lnSpc>
                <a:spcPts val="3327"/>
              </a:lnSpc>
              <a:buFont typeface="Arial"/>
              <a:buChar char="•"/>
            </a:pPr>
            <a:r>
              <a:rPr lang="en-US" sz="2218" spc="-55">
                <a:solidFill>
                  <a:srgbClr val="000000"/>
                </a:solidFill>
                <a:latin typeface="Canva Sans Bold"/>
              </a:rPr>
              <a:t>Subject</a:t>
            </a:r>
            <a:r>
              <a:rPr lang="en-US" sz="2218" spc="-55">
                <a:solidFill>
                  <a:srgbClr val="00569E"/>
                </a:solidFill>
                <a:latin typeface="Canva Sans"/>
              </a:rPr>
              <a:t> – The subject line conveys the main objective of the business letter.</a:t>
            </a:r>
          </a:p>
          <a:p>
            <a:pPr marL="478911" indent="-239455" lvl="1">
              <a:lnSpc>
                <a:spcPts val="3327"/>
              </a:lnSpc>
              <a:buFont typeface="Arial"/>
              <a:buChar char="•"/>
            </a:pPr>
            <a:r>
              <a:rPr lang="en-US" sz="2218" spc="-55">
                <a:solidFill>
                  <a:srgbClr val="000000"/>
                </a:solidFill>
                <a:latin typeface="Canva Sans Bold"/>
              </a:rPr>
              <a:t>Body</a:t>
            </a:r>
            <a:r>
              <a:rPr lang="en-US" sz="2218" spc="-55">
                <a:solidFill>
                  <a:srgbClr val="00569E"/>
                </a:solidFill>
                <a:latin typeface="Canva Sans"/>
              </a:rPr>
              <a:t> – This is the actual message.</a:t>
            </a:r>
          </a:p>
          <a:p>
            <a:pPr marL="478911" indent="-239455" lvl="1">
              <a:lnSpc>
                <a:spcPts val="3327"/>
              </a:lnSpc>
              <a:buFont typeface="Arial"/>
              <a:buChar char="•"/>
            </a:pPr>
            <a:r>
              <a:rPr lang="en-US" sz="2218" spc="-55">
                <a:solidFill>
                  <a:srgbClr val="000000"/>
                </a:solidFill>
                <a:latin typeface="Canva Sans Bold"/>
              </a:rPr>
              <a:t>Complimentary close </a:t>
            </a:r>
            <a:r>
              <a:rPr lang="en-US" sz="2218" spc="-55">
                <a:solidFill>
                  <a:srgbClr val="00569E"/>
                </a:solidFill>
                <a:latin typeface="Canva Sans"/>
              </a:rPr>
              <a:t>– One closes a business letter with complimentary close notations like “sincerely yours”, “cordially”, “respectfully”, and other formal but non-wordy closing formats.</a:t>
            </a:r>
          </a:p>
          <a:p>
            <a:pPr marL="478911" indent="-239455" lvl="1">
              <a:lnSpc>
                <a:spcPts val="3327"/>
              </a:lnSpc>
              <a:buFont typeface="Arial"/>
              <a:buChar char="•"/>
            </a:pPr>
            <a:r>
              <a:rPr lang="en-US" sz="2218" spc="-55">
                <a:solidFill>
                  <a:srgbClr val="000000"/>
                </a:solidFill>
                <a:latin typeface="Canva Sans Bold"/>
              </a:rPr>
              <a:t>Signature block </a:t>
            </a:r>
            <a:r>
              <a:rPr lang="en-US" sz="2218" spc="-55">
                <a:solidFill>
                  <a:srgbClr val="00569E"/>
                </a:solidFill>
                <a:latin typeface="Canva Sans"/>
              </a:rPr>
              <a:t>– This comes 4 lines after the complimentary close which has your name and signature. Your name can have the designation or position you hold in your business.</a:t>
            </a:r>
          </a:p>
          <a:p>
            <a:pPr marL="478911" indent="-239455" lvl="1">
              <a:lnSpc>
                <a:spcPts val="3327"/>
              </a:lnSpc>
              <a:buFont typeface="Arial"/>
              <a:buChar char="•"/>
            </a:pPr>
            <a:r>
              <a:rPr lang="en-US" sz="2218" spc="-55">
                <a:solidFill>
                  <a:srgbClr val="000000"/>
                </a:solidFill>
                <a:latin typeface="Canva Sans Bold"/>
              </a:rPr>
              <a:t>Initials</a:t>
            </a:r>
            <a:r>
              <a:rPr lang="en-US" sz="2218" spc="-55">
                <a:solidFill>
                  <a:srgbClr val="00569E"/>
                </a:solidFill>
                <a:latin typeface="Canva Sans"/>
              </a:rPr>
              <a:t> – These are the initials of the writer all in capital letters.</a:t>
            </a:r>
          </a:p>
          <a:p>
            <a:pPr marL="478911" indent="-239455" lvl="1">
              <a:lnSpc>
                <a:spcPts val="3327"/>
              </a:lnSpc>
              <a:buFont typeface="Arial"/>
              <a:buChar char="•"/>
            </a:pPr>
            <a:r>
              <a:rPr lang="en-US" sz="2218" spc="-55">
                <a:solidFill>
                  <a:srgbClr val="000000"/>
                </a:solidFill>
                <a:latin typeface="Canva Sans Bold"/>
              </a:rPr>
              <a:t>Enclosures</a:t>
            </a:r>
            <a:r>
              <a:rPr lang="en-US" sz="2218" spc="-55">
                <a:solidFill>
                  <a:srgbClr val="00569E"/>
                </a:solidFill>
                <a:latin typeface="Canva Sans"/>
              </a:rPr>
              <a:t> – If you are enclosing anything with the letter then that needs to be mentioned in the following format: “Encl: Resume” or “Enclosure: Resume.”</a:t>
            </a:r>
          </a:p>
          <a:p>
            <a:pPr marL="478911" indent="-239455" lvl="1">
              <a:lnSpc>
                <a:spcPts val="3327"/>
              </a:lnSpc>
              <a:buFont typeface="Arial"/>
              <a:buChar char="•"/>
            </a:pPr>
            <a:r>
              <a:rPr lang="en-US" sz="2218" spc="-55">
                <a:solidFill>
                  <a:srgbClr val="000000"/>
                </a:solidFill>
                <a:latin typeface="Canva Sans Bold"/>
              </a:rPr>
              <a:t>Copies</a:t>
            </a:r>
            <a:r>
              <a:rPr lang="en-US" sz="2218" spc="-55">
                <a:solidFill>
                  <a:srgbClr val="00569E"/>
                </a:solidFill>
                <a:latin typeface="Canva Sans"/>
              </a:rPr>
              <a:t> – The end notations must also indicate if copies of the letter are sent to others. You mention this as: “cc: Mr., attorney.”</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569E">
                <a:alpha val="100000"/>
              </a:srgbClr>
            </a:gs>
            <a:gs pos="50000">
              <a:srgbClr val="00569E">
                <a:alpha val="100000"/>
              </a:srgbClr>
            </a:gs>
            <a:gs pos="100000">
              <a:srgbClr val="00B5F8">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3861875" y="8845935"/>
            <a:ext cx="10554120" cy="960956"/>
          </a:xfrm>
          <a:custGeom>
            <a:avLst/>
            <a:gdLst/>
            <a:ahLst/>
            <a:cxnLst/>
            <a:rect r="r" b="b" t="t" l="l"/>
            <a:pathLst>
              <a:path h="960956" w="10554120">
                <a:moveTo>
                  <a:pt x="0" y="0"/>
                </a:moveTo>
                <a:lnTo>
                  <a:pt x="10554120" y="0"/>
                </a:lnTo>
                <a:lnTo>
                  <a:pt x="10554120" y="960957"/>
                </a:lnTo>
                <a:lnTo>
                  <a:pt x="0" y="960957"/>
                </a:lnTo>
                <a:lnTo>
                  <a:pt x="0" y="0"/>
                </a:lnTo>
                <a:close/>
              </a:path>
            </a:pathLst>
          </a:custGeom>
          <a:blipFill>
            <a:blip r:embed="rId2"/>
            <a:stretch>
              <a:fillRect l="0" t="-116912" r="0" b="0"/>
            </a:stretch>
          </a:blipFill>
        </p:spPr>
      </p:sp>
      <p:grpSp>
        <p:nvGrpSpPr>
          <p:cNvPr name="Group 3" id="3"/>
          <p:cNvGrpSpPr/>
          <p:nvPr/>
        </p:nvGrpSpPr>
        <p:grpSpPr>
          <a:xfrm rot="0">
            <a:off x="403028" y="353907"/>
            <a:ext cx="17547044" cy="9560381"/>
            <a:chOff x="0" y="0"/>
            <a:chExt cx="5562077" cy="3030457"/>
          </a:xfrm>
        </p:grpSpPr>
        <p:sp>
          <p:nvSpPr>
            <p:cNvPr name="Freeform 4" id="4"/>
            <p:cNvSpPr/>
            <p:nvPr/>
          </p:nvSpPr>
          <p:spPr>
            <a:xfrm flipH="false" flipV="false" rot="0">
              <a:off x="0" y="0"/>
              <a:ext cx="5562076" cy="3030457"/>
            </a:xfrm>
            <a:custGeom>
              <a:avLst/>
              <a:gdLst/>
              <a:ahLst/>
              <a:cxnLst/>
              <a:rect r="r" b="b" t="t" l="l"/>
              <a:pathLst>
                <a:path h="3030457" w="5562076">
                  <a:moveTo>
                    <a:pt x="5736" y="0"/>
                  </a:moveTo>
                  <a:lnTo>
                    <a:pt x="5556341" y="0"/>
                  </a:lnTo>
                  <a:cubicBezTo>
                    <a:pt x="5559508" y="0"/>
                    <a:pt x="5562076" y="2568"/>
                    <a:pt x="5562076" y="5736"/>
                  </a:cubicBezTo>
                  <a:lnTo>
                    <a:pt x="5562076" y="3024722"/>
                  </a:lnTo>
                  <a:cubicBezTo>
                    <a:pt x="5562076" y="3027889"/>
                    <a:pt x="5559508" y="3030457"/>
                    <a:pt x="5556341" y="3030457"/>
                  </a:cubicBezTo>
                  <a:lnTo>
                    <a:pt x="5736" y="3030457"/>
                  </a:lnTo>
                  <a:cubicBezTo>
                    <a:pt x="2568" y="3030457"/>
                    <a:pt x="0" y="3027889"/>
                    <a:pt x="0" y="3024722"/>
                  </a:cubicBezTo>
                  <a:lnTo>
                    <a:pt x="0" y="5736"/>
                  </a:lnTo>
                  <a:cubicBezTo>
                    <a:pt x="0" y="2568"/>
                    <a:pt x="2568" y="0"/>
                    <a:pt x="5736" y="0"/>
                  </a:cubicBezTo>
                  <a:close/>
                </a:path>
              </a:pathLst>
            </a:custGeom>
            <a:solidFill>
              <a:srgbClr val="FFFFFF"/>
            </a:solidFill>
            <a:ln w="19050" cap="sq">
              <a:solidFill>
                <a:srgbClr val="084C6E"/>
              </a:solidFill>
              <a:prstDash val="solid"/>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2590"/>
                </a:lnSpc>
              </a:pPr>
            </a:p>
          </p:txBody>
        </p:sp>
      </p:grpSp>
      <p:sp>
        <p:nvSpPr>
          <p:cNvPr name="Freeform 6" id="6"/>
          <p:cNvSpPr/>
          <p:nvPr/>
        </p:nvSpPr>
        <p:spPr>
          <a:xfrm flipH="true" flipV="false" rot="0">
            <a:off x="-344651" y="6462760"/>
            <a:ext cx="3807081" cy="7614163"/>
          </a:xfrm>
          <a:custGeom>
            <a:avLst/>
            <a:gdLst/>
            <a:ahLst/>
            <a:cxnLst/>
            <a:rect r="r" b="b" t="t" l="l"/>
            <a:pathLst>
              <a:path h="7614163" w="3807081">
                <a:moveTo>
                  <a:pt x="3807081" y="0"/>
                </a:moveTo>
                <a:lnTo>
                  <a:pt x="0" y="0"/>
                </a:lnTo>
                <a:lnTo>
                  <a:pt x="0" y="7614163"/>
                </a:lnTo>
                <a:lnTo>
                  <a:pt x="3807081" y="7614163"/>
                </a:lnTo>
                <a:lnTo>
                  <a:pt x="3807081"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028700" y="833263"/>
            <a:ext cx="10224153" cy="685800"/>
          </a:xfrm>
          <a:prstGeom prst="rect">
            <a:avLst/>
          </a:prstGeom>
        </p:spPr>
        <p:txBody>
          <a:bodyPr anchor="t" rtlCol="false" tIns="0" lIns="0" bIns="0" rIns="0">
            <a:spAutoFit/>
          </a:bodyPr>
          <a:lstStyle/>
          <a:p>
            <a:pPr marL="0" indent="0" lvl="0">
              <a:lnSpc>
                <a:spcPts val="5481"/>
              </a:lnSpc>
              <a:spcBef>
                <a:spcPct val="0"/>
              </a:spcBef>
            </a:pPr>
            <a:r>
              <a:rPr lang="en-US" sz="4567">
                <a:solidFill>
                  <a:srgbClr val="00569E"/>
                </a:solidFill>
                <a:latin typeface="Now Bold"/>
              </a:rPr>
              <a:t>EMAIL ETIQUETTE</a:t>
            </a:r>
          </a:p>
        </p:txBody>
      </p:sp>
      <p:sp>
        <p:nvSpPr>
          <p:cNvPr name="TextBox 8" id="8"/>
          <p:cNvSpPr txBox="true"/>
          <p:nvPr/>
        </p:nvSpPr>
        <p:spPr>
          <a:xfrm rot="0">
            <a:off x="1061250" y="2013066"/>
            <a:ext cx="16230600" cy="6998277"/>
          </a:xfrm>
          <a:prstGeom prst="rect">
            <a:avLst/>
          </a:prstGeom>
        </p:spPr>
        <p:txBody>
          <a:bodyPr anchor="t" rtlCol="false" tIns="0" lIns="0" bIns="0" rIns="0">
            <a:spAutoFit/>
          </a:bodyPr>
          <a:lstStyle/>
          <a:p>
            <a:pPr marL="759574" indent="-379787" lvl="1">
              <a:lnSpc>
                <a:spcPts val="5277"/>
              </a:lnSpc>
              <a:buFont typeface="Arial"/>
              <a:buChar char="•"/>
            </a:pPr>
            <a:r>
              <a:rPr lang="en-US" sz="3518" spc="14">
                <a:solidFill>
                  <a:srgbClr val="3E4975"/>
                </a:solidFill>
                <a:latin typeface="Canva Sans"/>
              </a:rPr>
              <a:t>Don't fire off a negative email in haste. </a:t>
            </a:r>
          </a:p>
          <a:p>
            <a:pPr marL="759574" indent="-379787" lvl="1">
              <a:lnSpc>
                <a:spcPts val="5277"/>
              </a:lnSpc>
              <a:buFont typeface="Arial"/>
              <a:buChar char="•"/>
            </a:pPr>
            <a:r>
              <a:rPr lang="en-US" sz="3518" spc="14">
                <a:solidFill>
                  <a:srgbClr val="3E4975"/>
                </a:solidFill>
                <a:latin typeface="Canva Sans"/>
              </a:rPr>
              <a:t>Proofread your emails. </a:t>
            </a:r>
          </a:p>
          <a:p>
            <a:pPr marL="759574" indent="-379787" lvl="1">
              <a:lnSpc>
                <a:spcPts val="5277"/>
              </a:lnSpc>
              <a:buFont typeface="Arial"/>
              <a:buChar char="•"/>
            </a:pPr>
            <a:r>
              <a:rPr lang="en-US" sz="3518" spc="14">
                <a:solidFill>
                  <a:srgbClr val="3E4975"/>
                </a:solidFill>
                <a:latin typeface="Canva Sans"/>
              </a:rPr>
              <a:t>Follow a proper email format. </a:t>
            </a:r>
          </a:p>
          <a:p>
            <a:pPr marL="759574" indent="-379787" lvl="1">
              <a:lnSpc>
                <a:spcPts val="5277"/>
              </a:lnSpc>
              <a:buFont typeface="Arial"/>
              <a:buChar char="•"/>
            </a:pPr>
            <a:r>
              <a:rPr lang="en-US" sz="3518" spc="14">
                <a:solidFill>
                  <a:srgbClr val="3E4975"/>
                </a:solidFill>
                <a:latin typeface="Canva Sans"/>
              </a:rPr>
              <a:t>Check that the recipient's name is correct. </a:t>
            </a:r>
          </a:p>
          <a:p>
            <a:pPr marL="759574" indent="-379787" lvl="1">
              <a:lnSpc>
                <a:spcPts val="5277"/>
              </a:lnSpc>
              <a:buFont typeface="Arial"/>
              <a:buChar char="•"/>
            </a:pPr>
            <a:r>
              <a:rPr lang="en-US" sz="3518" spc="14">
                <a:solidFill>
                  <a:srgbClr val="3E4975"/>
                </a:solidFill>
                <a:latin typeface="Canva Sans"/>
              </a:rPr>
              <a:t>Use emojis sparingly. </a:t>
            </a:r>
          </a:p>
          <a:p>
            <a:pPr marL="759574" indent="-379787" lvl="1">
              <a:lnSpc>
                <a:spcPts val="5277"/>
              </a:lnSpc>
              <a:buFont typeface="Arial"/>
              <a:buChar char="•"/>
            </a:pPr>
            <a:r>
              <a:rPr lang="en-US" sz="3518" spc="14">
                <a:solidFill>
                  <a:srgbClr val="3E4975"/>
                </a:solidFill>
                <a:latin typeface="Canva Sans"/>
              </a:rPr>
              <a:t>Use shorthand in specific circumstances only.</a:t>
            </a:r>
          </a:p>
          <a:p>
            <a:pPr marL="759574" indent="-379787" lvl="1">
              <a:lnSpc>
                <a:spcPts val="5277"/>
              </a:lnSpc>
              <a:buFont typeface="Arial"/>
              <a:buChar char="•"/>
            </a:pPr>
            <a:r>
              <a:rPr lang="en-US" sz="3518" spc="14">
                <a:solidFill>
                  <a:srgbClr val="3E4975"/>
                </a:solidFill>
                <a:latin typeface="Canva Sans"/>
              </a:rPr>
              <a:t>Keep emails concise.</a:t>
            </a:r>
          </a:p>
          <a:p>
            <a:pPr marL="673216" indent="-336608" lvl="1">
              <a:lnSpc>
                <a:spcPts val="4677"/>
              </a:lnSpc>
              <a:buFont typeface="Arial"/>
              <a:buChar char="•"/>
            </a:pPr>
            <a:r>
              <a:rPr lang="en-US" sz="3118" spc="12">
                <a:solidFill>
                  <a:srgbClr val="3E4975"/>
                </a:solidFill>
                <a:latin typeface="Canva Sans"/>
              </a:rPr>
              <a:t> Ensure subject lines are short and specific.</a:t>
            </a:r>
          </a:p>
          <a:p>
            <a:pPr marL="673216" indent="-336608" lvl="1">
              <a:lnSpc>
                <a:spcPts val="4677"/>
              </a:lnSpc>
              <a:buFont typeface="Arial"/>
              <a:buChar char="•"/>
            </a:pPr>
            <a:r>
              <a:rPr lang="en-US" sz="3118" spc="12">
                <a:solidFill>
                  <a:srgbClr val="3E4975"/>
                </a:solidFill>
                <a:latin typeface="Canva Sans"/>
              </a:rPr>
              <a:t>Use proper salutations.</a:t>
            </a:r>
          </a:p>
          <a:p>
            <a:pPr marL="673216" indent="-336608" lvl="1">
              <a:lnSpc>
                <a:spcPts val="4677"/>
              </a:lnSpc>
              <a:buFont typeface="Arial"/>
              <a:buChar char="•"/>
            </a:pPr>
            <a:r>
              <a:rPr lang="en-US" sz="3118" spc="12">
                <a:solidFill>
                  <a:srgbClr val="3E4975"/>
                </a:solidFill>
                <a:latin typeface="Canva Sans"/>
              </a:rPr>
              <a:t>Don’t send emails over the weekend.</a:t>
            </a:r>
          </a:p>
          <a:p>
            <a:pPr marL="673216" indent="-336608" lvl="1">
              <a:lnSpc>
                <a:spcPts val="4677"/>
              </a:lnSpc>
              <a:buFont typeface="Arial"/>
              <a:buChar char="•"/>
            </a:pPr>
            <a:r>
              <a:rPr lang="en-US" sz="3118" spc="12">
                <a:solidFill>
                  <a:srgbClr val="3E4975"/>
                </a:solidFill>
                <a:latin typeface="Canva Sans"/>
              </a:rPr>
              <a:t> Remember to set out-of-office messages.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569E">
                <a:alpha val="100000"/>
              </a:srgbClr>
            </a:gs>
            <a:gs pos="50000">
              <a:srgbClr val="00569E">
                <a:alpha val="100000"/>
              </a:srgbClr>
            </a:gs>
            <a:gs pos="100000">
              <a:srgbClr val="00B5F8">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3861875" y="8845935"/>
            <a:ext cx="10554120" cy="960956"/>
          </a:xfrm>
          <a:custGeom>
            <a:avLst/>
            <a:gdLst/>
            <a:ahLst/>
            <a:cxnLst/>
            <a:rect r="r" b="b" t="t" l="l"/>
            <a:pathLst>
              <a:path h="960956" w="10554120">
                <a:moveTo>
                  <a:pt x="0" y="0"/>
                </a:moveTo>
                <a:lnTo>
                  <a:pt x="10554120" y="0"/>
                </a:lnTo>
                <a:lnTo>
                  <a:pt x="10554120" y="960957"/>
                </a:lnTo>
                <a:lnTo>
                  <a:pt x="0" y="960957"/>
                </a:lnTo>
                <a:lnTo>
                  <a:pt x="0" y="0"/>
                </a:lnTo>
                <a:close/>
              </a:path>
            </a:pathLst>
          </a:custGeom>
          <a:blipFill>
            <a:blip r:embed="rId2"/>
            <a:stretch>
              <a:fillRect l="0" t="-116912" r="0" b="0"/>
            </a:stretch>
          </a:blipFill>
        </p:spPr>
      </p:sp>
      <p:grpSp>
        <p:nvGrpSpPr>
          <p:cNvPr name="Group 3" id="3"/>
          <p:cNvGrpSpPr/>
          <p:nvPr/>
        </p:nvGrpSpPr>
        <p:grpSpPr>
          <a:xfrm rot="0">
            <a:off x="403028" y="353907"/>
            <a:ext cx="17547044" cy="9560381"/>
            <a:chOff x="0" y="0"/>
            <a:chExt cx="5562077" cy="3030457"/>
          </a:xfrm>
        </p:grpSpPr>
        <p:sp>
          <p:nvSpPr>
            <p:cNvPr name="Freeform 4" id="4"/>
            <p:cNvSpPr/>
            <p:nvPr/>
          </p:nvSpPr>
          <p:spPr>
            <a:xfrm flipH="false" flipV="false" rot="0">
              <a:off x="0" y="0"/>
              <a:ext cx="5562076" cy="3030457"/>
            </a:xfrm>
            <a:custGeom>
              <a:avLst/>
              <a:gdLst/>
              <a:ahLst/>
              <a:cxnLst/>
              <a:rect r="r" b="b" t="t" l="l"/>
              <a:pathLst>
                <a:path h="3030457" w="5562076">
                  <a:moveTo>
                    <a:pt x="5736" y="0"/>
                  </a:moveTo>
                  <a:lnTo>
                    <a:pt x="5556341" y="0"/>
                  </a:lnTo>
                  <a:cubicBezTo>
                    <a:pt x="5559508" y="0"/>
                    <a:pt x="5562076" y="2568"/>
                    <a:pt x="5562076" y="5736"/>
                  </a:cubicBezTo>
                  <a:lnTo>
                    <a:pt x="5562076" y="3024722"/>
                  </a:lnTo>
                  <a:cubicBezTo>
                    <a:pt x="5562076" y="3027889"/>
                    <a:pt x="5559508" y="3030457"/>
                    <a:pt x="5556341" y="3030457"/>
                  </a:cubicBezTo>
                  <a:lnTo>
                    <a:pt x="5736" y="3030457"/>
                  </a:lnTo>
                  <a:cubicBezTo>
                    <a:pt x="2568" y="3030457"/>
                    <a:pt x="0" y="3027889"/>
                    <a:pt x="0" y="3024722"/>
                  </a:cubicBezTo>
                  <a:lnTo>
                    <a:pt x="0" y="5736"/>
                  </a:lnTo>
                  <a:cubicBezTo>
                    <a:pt x="0" y="2568"/>
                    <a:pt x="2568" y="0"/>
                    <a:pt x="5736" y="0"/>
                  </a:cubicBezTo>
                  <a:close/>
                </a:path>
              </a:pathLst>
            </a:custGeom>
            <a:solidFill>
              <a:srgbClr val="FFFFFF"/>
            </a:solidFill>
            <a:ln w="19050" cap="sq">
              <a:solidFill>
                <a:srgbClr val="084C6E"/>
              </a:solidFill>
              <a:prstDash val="solid"/>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a:lnSpc>
                  <a:spcPts val="2590"/>
                </a:lnSpc>
              </a:pPr>
            </a:p>
          </p:txBody>
        </p:sp>
      </p:grpSp>
      <p:sp>
        <p:nvSpPr>
          <p:cNvPr name="Freeform 6" id="6"/>
          <p:cNvSpPr/>
          <p:nvPr/>
        </p:nvSpPr>
        <p:spPr>
          <a:xfrm flipH="true" flipV="false" rot="0">
            <a:off x="-344651" y="6462760"/>
            <a:ext cx="3807081" cy="7614163"/>
          </a:xfrm>
          <a:custGeom>
            <a:avLst/>
            <a:gdLst/>
            <a:ahLst/>
            <a:cxnLst/>
            <a:rect r="r" b="b" t="t" l="l"/>
            <a:pathLst>
              <a:path h="7614163" w="3807081">
                <a:moveTo>
                  <a:pt x="3807081" y="0"/>
                </a:moveTo>
                <a:lnTo>
                  <a:pt x="0" y="0"/>
                </a:lnTo>
                <a:lnTo>
                  <a:pt x="0" y="7614163"/>
                </a:lnTo>
                <a:lnTo>
                  <a:pt x="3807081" y="7614163"/>
                </a:lnTo>
                <a:lnTo>
                  <a:pt x="3807081"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7" id="7"/>
          <p:cNvSpPr txBox="true"/>
          <p:nvPr/>
        </p:nvSpPr>
        <p:spPr>
          <a:xfrm rot="0">
            <a:off x="1028700" y="833263"/>
            <a:ext cx="10224153" cy="685800"/>
          </a:xfrm>
          <a:prstGeom prst="rect">
            <a:avLst/>
          </a:prstGeom>
        </p:spPr>
        <p:txBody>
          <a:bodyPr anchor="t" rtlCol="false" tIns="0" lIns="0" bIns="0" rIns="0">
            <a:spAutoFit/>
          </a:bodyPr>
          <a:lstStyle/>
          <a:p>
            <a:pPr marL="0" indent="0" lvl="0">
              <a:lnSpc>
                <a:spcPts val="5481"/>
              </a:lnSpc>
              <a:spcBef>
                <a:spcPct val="0"/>
              </a:spcBef>
            </a:pPr>
            <a:r>
              <a:rPr lang="en-US" sz="4567">
                <a:solidFill>
                  <a:srgbClr val="00569E"/>
                </a:solidFill>
                <a:latin typeface="Now Bold"/>
              </a:rPr>
              <a:t>COMMON MISTAKES TO AVOID</a:t>
            </a:r>
          </a:p>
        </p:txBody>
      </p:sp>
      <p:sp>
        <p:nvSpPr>
          <p:cNvPr name="TextBox 8" id="8"/>
          <p:cNvSpPr txBox="true"/>
          <p:nvPr/>
        </p:nvSpPr>
        <p:spPr>
          <a:xfrm rot="0">
            <a:off x="1061250" y="2013066"/>
            <a:ext cx="16230600" cy="6628708"/>
          </a:xfrm>
          <a:prstGeom prst="rect">
            <a:avLst/>
          </a:prstGeom>
        </p:spPr>
        <p:txBody>
          <a:bodyPr anchor="t" rtlCol="false" tIns="0" lIns="0" bIns="0" rIns="0">
            <a:spAutoFit/>
          </a:bodyPr>
          <a:lstStyle/>
          <a:p>
            <a:pPr marL="759574" indent="-379787" lvl="1">
              <a:lnSpc>
                <a:spcPts val="5277"/>
              </a:lnSpc>
              <a:buFont typeface="Arial"/>
              <a:buChar char="•"/>
            </a:pPr>
            <a:r>
              <a:rPr lang="en-US" sz="3518" spc="14">
                <a:solidFill>
                  <a:srgbClr val="3E4975"/>
                </a:solidFill>
                <a:latin typeface="Canva Sans"/>
              </a:rPr>
              <a:t>Confusing Words Or Phrases.</a:t>
            </a:r>
          </a:p>
          <a:p>
            <a:pPr marL="759574" indent="-379787" lvl="1">
              <a:lnSpc>
                <a:spcPts val="5277"/>
              </a:lnSpc>
              <a:buFont typeface="Arial"/>
              <a:buChar char="•"/>
            </a:pPr>
            <a:r>
              <a:rPr lang="en-US" sz="3518" spc="14">
                <a:solidFill>
                  <a:srgbClr val="3E4975"/>
                </a:solidFill>
                <a:latin typeface="Canva Sans"/>
              </a:rPr>
              <a:t>Using An Informal Tone Or Over-Familiarity.</a:t>
            </a:r>
          </a:p>
          <a:p>
            <a:pPr marL="759574" indent="-379787" lvl="1">
              <a:lnSpc>
                <a:spcPts val="5277"/>
              </a:lnSpc>
              <a:buFont typeface="Arial"/>
              <a:buChar char="•"/>
            </a:pPr>
            <a:r>
              <a:rPr lang="en-US" sz="3518" spc="14">
                <a:solidFill>
                  <a:srgbClr val="3E4975"/>
                </a:solidFill>
                <a:latin typeface="Canva Sans"/>
              </a:rPr>
              <a:t>Vague Language.</a:t>
            </a:r>
          </a:p>
          <a:p>
            <a:pPr marL="759574" indent="-379787" lvl="1">
              <a:lnSpc>
                <a:spcPts val="5277"/>
              </a:lnSpc>
              <a:buFont typeface="Arial"/>
              <a:buChar char="•"/>
            </a:pPr>
            <a:r>
              <a:rPr lang="en-US" sz="3518" spc="14">
                <a:solidFill>
                  <a:srgbClr val="3E4975"/>
                </a:solidFill>
                <a:latin typeface="Canva Sans"/>
              </a:rPr>
              <a:t>Passive voice.</a:t>
            </a:r>
          </a:p>
          <a:p>
            <a:pPr marL="759574" indent="-379787" lvl="1">
              <a:lnSpc>
                <a:spcPts val="5277"/>
              </a:lnSpc>
              <a:buFont typeface="Arial"/>
              <a:buChar char="•"/>
            </a:pPr>
            <a:r>
              <a:rPr lang="en-US" sz="3518" spc="14">
                <a:solidFill>
                  <a:srgbClr val="3E4975"/>
                </a:solidFill>
                <a:latin typeface="Canva Sans"/>
              </a:rPr>
              <a:t>Too Many Exclamation Points.</a:t>
            </a:r>
          </a:p>
          <a:p>
            <a:pPr marL="759574" indent="-379787" lvl="1">
              <a:lnSpc>
                <a:spcPts val="5277"/>
              </a:lnSpc>
              <a:buFont typeface="Arial"/>
              <a:buChar char="•"/>
            </a:pPr>
            <a:r>
              <a:rPr lang="en-US" sz="3518" spc="14">
                <a:solidFill>
                  <a:srgbClr val="3E4975"/>
                </a:solidFill>
                <a:latin typeface="Canva Sans"/>
              </a:rPr>
              <a:t>Errors In Spelling And Grammar.</a:t>
            </a:r>
          </a:p>
          <a:p>
            <a:pPr marL="759574" indent="-379787" lvl="1">
              <a:lnSpc>
                <a:spcPts val="5277"/>
              </a:lnSpc>
              <a:buFont typeface="Arial"/>
              <a:buChar char="•"/>
            </a:pPr>
            <a:r>
              <a:rPr lang="en-US" sz="3518" spc="14">
                <a:solidFill>
                  <a:srgbClr val="3E4975"/>
                </a:solidFill>
                <a:latin typeface="Canva Sans"/>
              </a:rPr>
              <a:t>Unclear Structure And Flow Of Ideas.</a:t>
            </a:r>
          </a:p>
          <a:p>
            <a:pPr marL="759574" indent="-379787" lvl="1">
              <a:lnSpc>
                <a:spcPts val="5277"/>
              </a:lnSpc>
              <a:buFont typeface="Arial"/>
              <a:buChar char="•"/>
            </a:pPr>
            <a:r>
              <a:rPr lang="en-US" sz="3518" spc="14">
                <a:solidFill>
                  <a:srgbClr val="3E4975"/>
                </a:solidFill>
                <a:latin typeface="Canva Sans"/>
              </a:rPr>
              <a:t>Not Considering The Reader's Point Of View.</a:t>
            </a:r>
          </a:p>
          <a:p>
            <a:pPr marL="759574" indent="-379787" lvl="1">
              <a:lnSpc>
                <a:spcPts val="5277"/>
              </a:lnSpc>
              <a:buFont typeface="Arial"/>
              <a:buChar char="•"/>
            </a:pPr>
            <a:r>
              <a:rPr lang="en-US" sz="3518" spc="14">
                <a:solidFill>
                  <a:srgbClr val="3E4975"/>
                </a:solidFill>
                <a:latin typeface="Canva Sans"/>
              </a:rPr>
              <a:t>Incomplete Information.</a:t>
            </a:r>
          </a:p>
          <a:p>
            <a:pPr marL="759574" indent="-379787" lvl="1">
              <a:lnSpc>
                <a:spcPts val="5277"/>
              </a:lnSpc>
              <a:buFont typeface="Arial"/>
              <a:buChar char="•"/>
            </a:pPr>
            <a:r>
              <a:rPr lang="en-US" sz="3518" spc="14">
                <a:solidFill>
                  <a:srgbClr val="3E4975"/>
                </a:solidFill>
                <a:latin typeface="Canva Sans"/>
              </a:rPr>
              <a:t>Using to much technical language.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2C3240"/>
        </a:solidFill>
      </p:bgPr>
    </p:bg>
    <p:spTree>
      <p:nvGrpSpPr>
        <p:cNvPr id="1" name=""/>
        <p:cNvGrpSpPr/>
        <p:nvPr/>
      </p:nvGrpSpPr>
      <p:grpSpPr>
        <a:xfrm>
          <a:off x="0" y="0"/>
          <a:ext cx="0" cy="0"/>
          <a:chOff x="0" y="0"/>
          <a:chExt cx="0" cy="0"/>
        </a:xfrm>
      </p:grpSpPr>
      <p:grpSp>
        <p:nvGrpSpPr>
          <p:cNvPr name="Group 2" id="2"/>
          <p:cNvGrpSpPr/>
          <p:nvPr/>
        </p:nvGrpSpPr>
        <p:grpSpPr>
          <a:xfrm rot="0">
            <a:off x="4247155" y="3856989"/>
            <a:ext cx="9793690" cy="2573022"/>
            <a:chOff x="0" y="0"/>
            <a:chExt cx="13058253" cy="3430697"/>
          </a:xfrm>
        </p:grpSpPr>
        <p:grpSp>
          <p:nvGrpSpPr>
            <p:cNvPr name="Group 3" id="3"/>
            <p:cNvGrpSpPr/>
            <p:nvPr/>
          </p:nvGrpSpPr>
          <p:grpSpPr>
            <a:xfrm rot="0">
              <a:off x="0" y="0"/>
              <a:ext cx="13058253" cy="3430697"/>
              <a:chOff x="0" y="0"/>
              <a:chExt cx="1895497" cy="497990"/>
            </a:xfrm>
          </p:grpSpPr>
          <p:sp>
            <p:nvSpPr>
              <p:cNvPr name="Freeform 4" id="4"/>
              <p:cNvSpPr/>
              <p:nvPr/>
            </p:nvSpPr>
            <p:spPr>
              <a:xfrm flipH="false" flipV="false" rot="0">
                <a:off x="0" y="0"/>
                <a:ext cx="1895497" cy="497990"/>
              </a:xfrm>
              <a:custGeom>
                <a:avLst/>
                <a:gdLst/>
                <a:ahLst/>
                <a:cxnLst/>
                <a:rect r="r" b="b" t="t" l="l"/>
                <a:pathLst>
                  <a:path h="497990" w="1895497">
                    <a:moveTo>
                      <a:pt x="0" y="0"/>
                    </a:moveTo>
                    <a:lnTo>
                      <a:pt x="1895497" y="0"/>
                    </a:lnTo>
                    <a:lnTo>
                      <a:pt x="1895497" y="497990"/>
                    </a:lnTo>
                    <a:lnTo>
                      <a:pt x="0" y="497990"/>
                    </a:lnTo>
                    <a:close/>
                  </a:path>
                </a:pathLst>
              </a:custGeom>
              <a:solidFill>
                <a:srgbClr val="FAFAFA"/>
              </a:solidFill>
              <a:ln cap="sq">
                <a:noFill/>
                <a:prstDash val="solid"/>
                <a:miter/>
              </a:ln>
            </p:spPr>
          </p:sp>
          <p:sp>
            <p:nvSpPr>
              <p:cNvPr name="TextBox 5" id="5"/>
              <p:cNvSpPr txBox="true"/>
              <p:nvPr/>
            </p:nvSpPr>
            <p:spPr>
              <a:xfrm>
                <a:off x="0" y="-28575"/>
                <a:ext cx="812800" cy="841375"/>
              </a:xfrm>
              <a:prstGeom prst="rect">
                <a:avLst/>
              </a:prstGeom>
            </p:spPr>
            <p:txBody>
              <a:bodyPr anchor="ctr" rtlCol="false" tIns="50800" lIns="50800" bIns="50800" rIns="50800"/>
              <a:lstStyle/>
              <a:p>
                <a:pPr algn="ctr" marL="0" indent="0" lvl="0">
                  <a:lnSpc>
                    <a:spcPts val="2590"/>
                  </a:lnSpc>
                  <a:spcBef>
                    <a:spcPct val="0"/>
                  </a:spcBef>
                </a:pPr>
              </a:p>
            </p:txBody>
          </p:sp>
        </p:grpSp>
        <p:sp>
          <p:nvSpPr>
            <p:cNvPr name="AutoShape 6" id="6"/>
            <p:cNvSpPr/>
            <p:nvPr/>
          </p:nvSpPr>
          <p:spPr>
            <a:xfrm>
              <a:off x="639332" y="2696471"/>
              <a:ext cx="11779589" cy="0"/>
            </a:xfrm>
            <a:prstGeom prst="line">
              <a:avLst/>
            </a:prstGeom>
            <a:ln cap="flat" w="69129">
              <a:solidFill>
                <a:srgbClr val="084C6E"/>
              </a:solidFill>
              <a:prstDash val="solid"/>
              <a:headEnd type="none" len="sm" w="sm"/>
              <a:tailEnd type="none" len="sm" w="sm"/>
            </a:ln>
          </p:spPr>
        </p:sp>
        <p:sp>
          <p:nvSpPr>
            <p:cNvPr name="TextBox 7" id="7"/>
            <p:cNvSpPr txBox="true"/>
            <p:nvPr/>
          </p:nvSpPr>
          <p:spPr>
            <a:xfrm rot="0">
              <a:off x="919839" y="793064"/>
              <a:ext cx="11218576" cy="1513082"/>
            </a:xfrm>
            <a:prstGeom prst="rect">
              <a:avLst/>
            </a:prstGeom>
          </p:spPr>
          <p:txBody>
            <a:bodyPr anchor="t" rtlCol="false" tIns="0" lIns="0" bIns="0" rIns="0">
              <a:spAutoFit/>
            </a:bodyPr>
            <a:lstStyle/>
            <a:p>
              <a:pPr algn="ctr" marL="0" indent="0" lvl="0">
                <a:lnSpc>
                  <a:spcPts val="8962"/>
                </a:lnSpc>
                <a:spcBef>
                  <a:spcPct val="0"/>
                </a:spcBef>
              </a:pPr>
              <a:r>
                <a:rPr lang="en-US" sz="7469">
                  <a:solidFill>
                    <a:srgbClr val="084C6E"/>
                  </a:solidFill>
                  <a:latin typeface="Canva Sans Bold"/>
                </a:rPr>
                <a:t>Thank you...</a:t>
              </a:r>
            </a:p>
          </p:txBody>
        </p:sp>
      </p:grpSp>
      <p:sp>
        <p:nvSpPr>
          <p:cNvPr name="Freeform 8" id="8"/>
          <p:cNvSpPr/>
          <p:nvPr/>
        </p:nvSpPr>
        <p:spPr>
          <a:xfrm flipH="false" flipV="false" rot="0">
            <a:off x="15339207" y="-3171458"/>
            <a:ext cx="5565501" cy="5565501"/>
          </a:xfrm>
          <a:custGeom>
            <a:avLst/>
            <a:gdLst/>
            <a:ahLst/>
            <a:cxnLst/>
            <a:rect r="r" b="b" t="t" l="l"/>
            <a:pathLst>
              <a:path h="5565501" w="5565501">
                <a:moveTo>
                  <a:pt x="0" y="0"/>
                </a:moveTo>
                <a:lnTo>
                  <a:pt x="5565501" y="0"/>
                </a:lnTo>
                <a:lnTo>
                  <a:pt x="5565501" y="5565501"/>
                </a:lnTo>
                <a:lnTo>
                  <a:pt x="0" y="556550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205629" y="8308936"/>
            <a:ext cx="3956129" cy="3956129"/>
          </a:xfrm>
          <a:custGeom>
            <a:avLst/>
            <a:gdLst/>
            <a:ahLst/>
            <a:cxnLst/>
            <a:rect r="r" b="b" t="t" l="l"/>
            <a:pathLst>
              <a:path h="3956129" w="3956129">
                <a:moveTo>
                  <a:pt x="0" y="0"/>
                </a:moveTo>
                <a:lnTo>
                  <a:pt x="3956128" y="0"/>
                </a:lnTo>
                <a:lnTo>
                  <a:pt x="3956128" y="3956128"/>
                </a:lnTo>
                <a:lnTo>
                  <a:pt x="0" y="39561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2496664" y="-2868902"/>
            <a:ext cx="7050727" cy="6114903"/>
          </a:xfrm>
          <a:custGeom>
            <a:avLst/>
            <a:gdLst/>
            <a:ahLst/>
            <a:cxnLst/>
            <a:rect r="r" b="b" t="t" l="l"/>
            <a:pathLst>
              <a:path h="6114903" w="7050727">
                <a:moveTo>
                  <a:pt x="0" y="0"/>
                </a:moveTo>
                <a:lnTo>
                  <a:pt x="7050728" y="0"/>
                </a:lnTo>
                <a:lnTo>
                  <a:pt x="7050728" y="6114903"/>
                </a:lnTo>
                <a:lnTo>
                  <a:pt x="0" y="61149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10800000">
            <a:off x="-1674630" y="3704600"/>
            <a:ext cx="3412067" cy="2959192"/>
          </a:xfrm>
          <a:custGeom>
            <a:avLst/>
            <a:gdLst/>
            <a:ahLst/>
            <a:cxnLst/>
            <a:rect r="r" b="b" t="t" l="l"/>
            <a:pathLst>
              <a:path h="2959192" w="3412067">
                <a:moveTo>
                  <a:pt x="0" y="0"/>
                </a:moveTo>
                <a:lnTo>
                  <a:pt x="3412067" y="0"/>
                </a:lnTo>
                <a:lnTo>
                  <a:pt x="3412067" y="2959192"/>
                </a:lnTo>
                <a:lnTo>
                  <a:pt x="0" y="295919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4554064" y="6205194"/>
            <a:ext cx="9454273" cy="8199433"/>
          </a:xfrm>
          <a:custGeom>
            <a:avLst/>
            <a:gdLst/>
            <a:ahLst/>
            <a:cxnLst/>
            <a:rect r="r" b="b" t="t" l="l"/>
            <a:pathLst>
              <a:path h="8199433" w="9454273">
                <a:moveTo>
                  <a:pt x="0" y="0"/>
                </a:moveTo>
                <a:lnTo>
                  <a:pt x="9454272" y="0"/>
                </a:lnTo>
                <a:lnTo>
                  <a:pt x="9454272" y="8199433"/>
                </a:lnTo>
                <a:lnTo>
                  <a:pt x="0" y="819943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5135783" y="8606199"/>
            <a:ext cx="5390682" cy="490824"/>
          </a:xfrm>
          <a:custGeom>
            <a:avLst/>
            <a:gdLst/>
            <a:ahLst/>
            <a:cxnLst/>
            <a:rect r="r" b="b" t="t" l="l"/>
            <a:pathLst>
              <a:path h="490824" w="5390682">
                <a:moveTo>
                  <a:pt x="0" y="0"/>
                </a:moveTo>
                <a:lnTo>
                  <a:pt x="5390682" y="0"/>
                </a:lnTo>
                <a:lnTo>
                  <a:pt x="5390682" y="490824"/>
                </a:lnTo>
                <a:lnTo>
                  <a:pt x="0" y="490824"/>
                </a:lnTo>
                <a:lnTo>
                  <a:pt x="0" y="0"/>
                </a:lnTo>
                <a:close/>
              </a:path>
            </a:pathLst>
          </a:custGeom>
          <a:blipFill>
            <a:blip r:embed="rId4"/>
            <a:stretch>
              <a:fillRect l="0" t="-116912" r="0" b="0"/>
            </a:stretch>
          </a:blipFill>
        </p:spPr>
      </p:sp>
      <p:sp>
        <p:nvSpPr>
          <p:cNvPr name="Freeform 6" id="6"/>
          <p:cNvSpPr/>
          <p:nvPr/>
        </p:nvSpPr>
        <p:spPr>
          <a:xfrm flipH="false" flipV="false" rot="0">
            <a:off x="16581967" y="3246001"/>
            <a:ext cx="3412067" cy="2959192"/>
          </a:xfrm>
          <a:custGeom>
            <a:avLst/>
            <a:gdLst/>
            <a:ahLst/>
            <a:cxnLst/>
            <a:rect r="r" b="b" t="t" l="l"/>
            <a:pathLst>
              <a:path h="2959192" w="3412067">
                <a:moveTo>
                  <a:pt x="0" y="0"/>
                </a:moveTo>
                <a:lnTo>
                  <a:pt x="3412066" y="0"/>
                </a:lnTo>
                <a:lnTo>
                  <a:pt x="3412066" y="2959193"/>
                </a:lnTo>
                <a:lnTo>
                  <a:pt x="0" y="295919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5153595" y="2922798"/>
            <a:ext cx="5114138" cy="5683402"/>
            <a:chOff x="0" y="0"/>
            <a:chExt cx="1346933" cy="1496863"/>
          </a:xfrm>
        </p:grpSpPr>
        <p:sp>
          <p:nvSpPr>
            <p:cNvPr name="Freeform 8" id="8"/>
            <p:cNvSpPr/>
            <p:nvPr/>
          </p:nvSpPr>
          <p:spPr>
            <a:xfrm flipH="false" flipV="false" rot="0">
              <a:off x="0" y="0"/>
              <a:ext cx="1346933" cy="1496863"/>
            </a:xfrm>
            <a:custGeom>
              <a:avLst/>
              <a:gdLst/>
              <a:ahLst/>
              <a:cxnLst/>
              <a:rect r="r" b="b" t="t" l="l"/>
              <a:pathLst>
                <a:path h="1496863" w="1346933">
                  <a:moveTo>
                    <a:pt x="19680" y="0"/>
                  </a:moveTo>
                  <a:lnTo>
                    <a:pt x="1327254" y="0"/>
                  </a:lnTo>
                  <a:cubicBezTo>
                    <a:pt x="1332473" y="0"/>
                    <a:pt x="1337479" y="2073"/>
                    <a:pt x="1341169" y="5764"/>
                  </a:cubicBezTo>
                  <a:cubicBezTo>
                    <a:pt x="1344860" y="9455"/>
                    <a:pt x="1346933" y="14460"/>
                    <a:pt x="1346933" y="19680"/>
                  </a:cubicBezTo>
                  <a:lnTo>
                    <a:pt x="1346933" y="1477183"/>
                  </a:lnTo>
                  <a:cubicBezTo>
                    <a:pt x="1346933" y="1488052"/>
                    <a:pt x="1338122" y="1496863"/>
                    <a:pt x="1327254" y="1496863"/>
                  </a:cubicBezTo>
                  <a:lnTo>
                    <a:pt x="19680" y="1496863"/>
                  </a:lnTo>
                  <a:cubicBezTo>
                    <a:pt x="8811" y="1496863"/>
                    <a:pt x="0" y="1488052"/>
                    <a:pt x="0" y="1477183"/>
                  </a:cubicBezTo>
                  <a:lnTo>
                    <a:pt x="0" y="19680"/>
                  </a:lnTo>
                  <a:cubicBezTo>
                    <a:pt x="0" y="8811"/>
                    <a:pt x="8811" y="0"/>
                    <a:pt x="19680" y="0"/>
                  </a:cubicBezTo>
                  <a:close/>
                </a:path>
              </a:pathLst>
            </a:custGeom>
            <a:solidFill>
              <a:srgbClr val="FFFFFF"/>
            </a:solidFill>
            <a:ln w="19050" cap="sq">
              <a:solidFill>
                <a:srgbClr val="084C6E"/>
              </a:solidFill>
              <a:prstDash val="solid"/>
              <a:miter/>
            </a:ln>
          </p:spPr>
        </p:sp>
        <p:sp>
          <p:nvSpPr>
            <p:cNvPr name="TextBox 9" id="9"/>
            <p:cNvSpPr txBox="true"/>
            <p:nvPr/>
          </p:nvSpPr>
          <p:spPr>
            <a:xfrm>
              <a:off x="0" y="-28575"/>
              <a:ext cx="812800" cy="841375"/>
            </a:xfrm>
            <a:prstGeom prst="rect">
              <a:avLst/>
            </a:prstGeom>
          </p:spPr>
          <p:txBody>
            <a:bodyPr anchor="ctr" rtlCol="false" tIns="50800" lIns="50800" bIns="50800" rIns="50800"/>
            <a:lstStyle/>
            <a:p>
              <a:pPr algn="ctr" marL="0" indent="0" lvl="0">
                <a:lnSpc>
                  <a:spcPts val="2590"/>
                </a:lnSpc>
                <a:spcBef>
                  <a:spcPct val="0"/>
                </a:spcBef>
              </a:pPr>
            </a:p>
          </p:txBody>
        </p:sp>
      </p:grpSp>
      <p:sp>
        <p:nvSpPr>
          <p:cNvPr name="Freeform 10" id="10"/>
          <p:cNvSpPr/>
          <p:nvPr/>
        </p:nvSpPr>
        <p:spPr>
          <a:xfrm flipH="false" flipV="false" rot="0">
            <a:off x="11405168" y="0"/>
            <a:ext cx="6882832" cy="10287000"/>
          </a:xfrm>
          <a:custGeom>
            <a:avLst/>
            <a:gdLst/>
            <a:ahLst/>
            <a:cxnLst/>
            <a:rect r="r" b="b" t="t" l="l"/>
            <a:pathLst>
              <a:path h="10287000" w="6882832">
                <a:moveTo>
                  <a:pt x="0" y="0"/>
                </a:moveTo>
                <a:lnTo>
                  <a:pt x="6882832" y="0"/>
                </a:lnTo>
                <a:lnTo>
                  <a:pt x="6882832" y="10287000"/>
                </a:lnTo>
                <a:lnTo>
                  <a:pt x="0" y="10287000"/>
                </a:lnTo>
                <a:lnTo>
                  <a:pt x="0" y="0"/>
                </a:lnTo>
                <a:close/>
              </a:path>
            </a:pathLst>
          </a:custGeom>
          <a:blipFill>
            <a:blip r:embed="rId5"/>
            <a:stretch>
              <a:fillRect l="-49383" t="-29119" r="0" b="-20898"/>
            </a:stretch>
          </a:blipFill>
        </p:spPr>
      </p:sp>
      <p:sp>
        <p:nvSpPr>
          <p:cNvPr name="TextBox 11" id="11"/>
          <p:cNvSpPr txBox="true"/>
          <p:nvPr/>
        </p:nvSpPr>
        <p:spPr>
          <a:xfrm rot="0">
            <a:off x="5418566" y="3207344"/>
            <a:ext cx="4747127" cy="4827376"/>
          </a:xfrm>
          <a:prstGeom prst="rect">
            <a:avLst/>
          </a:prstGeom>
        </p:spPr>
        <p:txBody>
          <a:bodyPr anchor="t" rtlCol="false" tIns="0" lIns="0" bIns="0" rIns="0">
            <a:spAutoFit/>
          </a:bodyPr>
          <a:lstStyle/>
          <a:p>
            <a:pPr marL="667160" indent="-333580" lvl="1">
              <a:lnSpc>
                <a:spcPts val="5222"/>
              </a:lnSpc>
              <a:buFont typeface="Arial"/>
              <a:buChar char="•"/>
            </a:pPr>
            <a:r>
              <a:rPr lang="en-US" sz="3090" spc="302">
                <a:solidFill>
                  <a:srgbClr val="00569E"/>
                </a:solidFill>
                <a:latin typeface="Canva Sans"/>
              </a:rPr>
              <a:t>Introduction</a:t>
            </a:r>
          </a:p>
          <a:p>
            <a:pPr marL="667160" indent="-333580" lvl="1">
              <a:lnSpc>
                <a:spcPts val="5222"/>
              </a:lnSpc>
              <a:buFont typeface="Arial"/>
              <a:buChar char="•"/>
            </a:pPr>
            <a:r>
              <a:rPr lang="en-US" sz="3090" spc="302">
                <a:solidFill>
                  <a:srgbClr val="00569E"/>
                </a:solidFill>
                <a:latin typeface="Canva Sans"/>
              </a:rPr>
              <a:t>What is business correspondence?</a:t>
            </a:r>
          </a:p>
          <a:p>
            <a:pPr marL="667160" indent="-333580" lvl="1">
              <a:lnSpc>
                <a:spcPts val="5222"/>
              </a:lnSpc>
              <a:buFont typeface="Arial"/>
              <a:buChar char="•"/>
            </a:pPr>
            <a:r>
              <a:rPr lang="en-US" sz="3090" spc="302">
                <a:solidFill>
                  <a:srgbClr val="00569E"/>
                </a:solidFill>
                <a:latin typeface="Canva Sans"/>
              </a:rPr>
              <a:t>Types</a:t>
            </a:r>
          </a:p>
          <a:p>
            <a:pPr marL="667160" indent="-333580" lvl="1">
              <a:lnSpc>
                <a:spcPts val="7478"/>
              </a:lnSpc>
              <a:buFont typeface="Arial"/>
              <a:buChar char="•"/>
            </a:pPr>
            <a:r>
              <a:rPr lang="en-US" sz="3090" spc="157">
                <a:solidFill>
                  <a:srgbClr val="00569E"/>
                </a:solidFill>
                <a:latin typeface="Canva Sans"/>
              </a:rPr>
              <a:t>Structure of letters</a:t>
            </a:r>
          </a:p>
          <a:p>
            <a:pPr marL="667160" indent="-333580" lvl="1">
              <a:lnSpc>
                <a:spcPts val="5222"/>
              </a:lnSpc>
              <a:buFont typeface="Arial"/>
              <a:buChar char="•"/>
            </a:pPr>
            <a:r>
              <a:rPr lang="en-US" sz="3090" spc="302">
                <a:solidFill>
                  <a:srgbClr val="00569E"/>
                </a:solidFill>
                <a:latin typeface="Canva Sans"/>
              </a:rPr>
              <a:t>Email Etiquette</a:t>
            </a:r>
          </a:p>
          <a:p>
            <a:pPr marL="667160" indent="-333580" lvl="1">
              <a:lnSpc>
                <a:spcPts val="5222"/>
              </a:lnSpc>
              <a:buFont typeface="Arial"/>
              <a:buChar char="•"/>
            </a:pPr>
            <a:r>
              <a:rPr lang="en-US" sz="3090" spc="302">
                <a:solidFill>
                  <a:srgbClr val="00569E"/>
                </a:solidFill>
                <a:latin typeface="Canva Sans"/>
              </a:rPr>
              <a:t>Mistakes to avoid</a:t>
            </a:r>
          </a:p>
        </p:txBody>
      </p:sp>
      <p:sp>
        <p:nvSpPr>
          <p:cNvPr name="TextBox 12" id="12"/>
          <p:cNvSpPr txBox="true"/>
          <p:nvPr/>
        </p:nvSpPr>
        <p:spPr>
          <a:xfrm rot="0">
            <a:off x="5255635" y="1921490"/>
            <a:ext cx="4910058" cy="847725"/>
          </a:xfrm>
          <a:prstGeom prst="rect">
            <a:avLst/>
          </a:prstGeom>
        </p:spPr>
        <p:txBody>
          <a:bodyPr anchor="t" rtlCol="false" tIns="0" lIns="0" bIns="0" rIns="0">
            <a:spAutoFit/>
          </a:bodyPr>
          <a:lstStyle/>
          <a:p>
            <a:pPr algn="ctr" marL="0" indent="0" lvl="0">
              <a:lnSpc>
                <a:spcPts val="6616"/>
              </a:lnSpc>
              <a:spcBef>
                <a:spcPct val="0"/>
              </a:spcBef>
            </a:pPr>
            <a:r>
              <a:rPr lang="en-US" sz="5514">
                <a:solidFill>
                  <a:srgbClr val="FFFFFF"/>
                </a:solidFill>
                <a:latin typeface="Now Bold"/>
              </a:rPr>
              <a:t>OVERVIEW</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3827718"/>
            <a:ext cx="18288000" cy="7217667"/>
          </a:xfrm>
          <a:custGeom>
            <a:avLst/>
            <a:gdLst/>
            <a:ahLst/>
            <a:cxnLst/>
            <a:rect r="r" b="b" t="t" l="l"/>
            <a:pathLst>
              <a:path h="7217667" w="18288000">
                <a:moveTo>
                  <a:pt x="0" y="0"/>
                </a:moveTo>
                <a:lnTo>
                  <a:pt x="18288000" y="0"/>
                </a:lnTo>
                <a:lnTo>
                  <a:pt x="18288000" y="7217667"/>
                </a:lnTo>
                <a:lnTo>
                  <a:pt x="0" y="7217667"/>
                </a:lnTo>
                <a:lnTo>
                  <a:pt x="0" y="0"/>
                </a:lnTo>
                <a:close/>
              </a:path>
            </a:pathLst>
          </a:custGeom>
          <a:blipFill>
            <a:blip r:embed="rId2"/>
            <a:stretch>
              <a:fillRect l="0" t="-27396" r="0" b="-41416"/>
            </a:stretch>
          </a:blipFill>
        </p:spPr>
      </p:sp>
      <p:sp>
        <p:nvSpPr>
          <p:cNvPr name="TextBox 3" id="3"/>
          <p:cNvSpPr txBox="true"/>
          <p:nvPr/>
        </p:nvSpPr>
        <p:spPr>
          <a:xfrm rot="0">
            <a:off x="3048694" y="3970385"/>
            <a:ext cx="12190613" cy="647700"/>
          </a:xfrm>
          <a:prstGeom prst="rect">
            <a:avLst/>
          </a:prstGeom>
        </p:spPr>
        <p:txBody>
          <a:bodyPr anchor="t" rtlCol="false" tIns="0" lIns="0" bIns="0" rIns="0">
            <a:spAutoFit/>
          </a:bodyPr>
          <a:lstStyle/>
          <a:p>
            <a:pPr algn="ctr" marL="0" indent="0" lvl="0">
              <a:lnSpc>
                <a:spcPts val="5247"/>
              </a:lnSpc>
              <a:spcBef>
                <a:spcPct val="0"/>
              </a:spcBef>
            </a:pPr>
            <a:r>
              <a:rPr lang="en-US" sz="4373">
                <a:solidFill>
                  <a:srgbClr val="FFFFFF"/>
                </a:solidFill>
                <a:latin typeface="Now Bold"/>
              </a:rPr>
              <a:t>INTRODUCTION</a:t>
            </a:r>
          </a:p>
        </p:txBody>
      </p:sp>
      <p:sp>
        <p:nvSpPr>
          <p:cNvPr name="TextBox 4" id="4"/>
          <p:cNvSpPr txBox="true"/>
          <p:nvPr/>
        </p:nvSpPr>
        <p:spPr>
          <a:xfrm rot="0">
            <a:off x="415405" y="5095875"/>
            <a:ext cx="17157635" cy="4312561"/>
          </a:xfrm>
          <a:prstGeom prst="rect">
            <a:avLst/>
          </a:prstGeom>
        </p:spPr>
        <p:txBody>
          <a:bodyPr anchor="t" rtlCol="false" tIns="0" lIns="0" bIns="0" rIns="0">
            <a:spAutoFit/>
          </a:bodyPr>
          <a:lstStyle/>
          <a:p>
            <a:pPr marL="666943" indent="-333472" lvl="1">
              <a:lnSpc>
                <a:spcPts val="4324"/>
              </a:lnSpc>
              <a:buFont typeface="Arial"/>
              <a:buChar char="•"/>
            </a:pPr>
            <a:r>
              <a:rPr lang="en-US" sz="3089" spc="-77">
                <a:solidFill>
                  <a:srgbClr val="FFFFFF"/>
                </a:solidFill>
                <a:latin typeface="Canva Sans"/>
              </a:rPr>
              <a:t> In today's fast-paced and interconnected business world, effective communication is more important than ever. One of the most essential forms of communication in the business world is business correspondence</a:t>
            </a:r>
          </a:p>
          <a:p>
            <a:pPr marL="666943" indent="-333472" lvl="1">
              <a:lnSpc>
                <a:spcPts val="4324"/>
              </a:lnSpc>
              <a:buFont typeface="Arial"/>
              <a:buChar char="•"/>
            </a:pPr>
            <a:r>
              <a:rPr lang="en-US" sz="3089" spc="-77" strike="noStrike" u="none">
                <a:solidFill>
                  <a:srgbClr val="FFFFFF"/>
                </a:solidFill>
                <a:latin typeface="Canva Sans"/>
              </a:rPr>
              <a:t>Whether you're communicating with clients, colleagues, or partners, your ability to write clear, concise, and professional correspondence can make all the difference in building and maintaining successful relationships.</a:t>
            </a:r>
          </a:p>
          <a:p>
            <a:pPr marL="666943" indent="-333472" lvl="1">
              <a:lnSpc>
                <a:spcPts val="4324"/>
              </a:lnSpc>
              <a:buFont typeface="Arial"/>
              <a:buChar char="•"/>
            </a:pPr>
            <a:r>
              <a:rPr lang="en-US" sz="3089" spc="-77" strike="noStrike" u="none">
                <a:solidFill>
                  <a:srgbClr val="FFFFFF"/>
                </a:solidFill>
                <a:latin typeface="Canva Sans"/>
              </a:rPr>
              <a:t>In this presentation, we will explore the different types of business correspondence, discuss the importance of proper etiquette, tone, language, and formatting</a:t>
            </a:r>
          </a:p>
        </p:txBody>
      </p:sp>
      <p:sp>
        <p:nvSpPr>
          <p:cNvPr name="AutoShape 5" id="5"/>
          <p:cNvSpPr/>
          <p:nvPr/>
        </p:nvSpPr>
        <p:spPr>
          <a:xfrm flipH="true">
            <a:off x="904665" y="9773388"/>
            <a:ext cx="16668374"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2C3240"/>
        </a:solidFill>
      </p:bgPr>
    </p:bg>
    <p:spTree>
      <p:nvGrpSpPr>
        <p:cNvPr id="1" name=""/>
        <p:cNvGrpSpPr/>
        <p:nvPr/>
      </p:nvGrpSpPr>
      <p:grpSpPr>
        <a:xfrm>
          <a:off x="0" y="0"/>
          <a:ext cx="0" cy="0"/>
          <a:chOff x="0" y="0"/>
          <a:chExt cx="0" cy="0"/>
        </a:xfrm>
      </p:grpSpPr>
      <p:sp>
        <p:nvSpPr>
          <p:cNvPr name="Freeform 2" id="2"/>
          <p:cNvSpPr/>
          <p:nvPr/>
        </p:nvSpPr>
        <p:spPr>
          <a:xfrm flipH="false" flipV="false" rot="0">
            <a:off x="-1498945" y="8550101"/>
            <a:ext cx="4557028" cy="4557028"/>
          </a:xfrm>
          <a:custGeom>
            <a:avLst/>
            <a:gdLst/>
            <a:ahLst/>
            <a:cxnLst/>
            <a:rect r="r" b="b" t="t" l="l"/>
            <a:pathLst>
              <a:path h="4557028" w="4557028">
                <a:moveTo>
                  <a:pt x="0" y="0"/>
                </a:moveTo>
                <a:lnTo>
                  <a:pt x="4557027" y="0"/>
                </a:lnTo>
                <a:lnTo>
                  <a:pt x="4557027" y="4557028"/>
                </a:lnTo>
                <a:lnTo>
                  <a:pt x="0" y="455702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986702" y="-1906870"/>
            <a:ext cx="9830244" cy="9830244"/>
          </a:xfrm>
          <a:custGeom>
            <a:avLst/>
            <a:gdLst/>
            <a:ahLst/>
            <a:cxnLst/>
            <a:rect r="r" b="b" t="t" l="l"/>
            <a:pathLst>
              <a:path h="9830244" w="9830244">
                <a:moveTo>
                  <a:pt x="0" y="0"/>
                </a:moveTo>
                <a:lnTo>
                  <a:pt x="9830243" y="0"/>
                </a:lnTo>
                <a:lnTo>
                  <a:pt x="9830243" y="9830243"/>
                </a:lnTo>
                <a:lnTo>
                  <a:pt x="0" y="983024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4" id="4"/>
          <p:cNvGrpSpPr>
            <a:grpSpLocks noChangeAspect="true"/>
          </p:cNvGrpSpPr>
          <p:nvPr/>
        </p:nvGrpSpPr>
        <p:grpSpPr>
          <a:xfrm rot="0">
            <a:off x="10651389" y="-2208895"/>
            <a:ext cx="9398182" cy="9398145"/>
            <a:chOff x="0" y="0"/>
            <a:chExt cx="6350000" cy="6349975"/>
          </a:xfrm>
        </p:grpSpPr>
        <p:sp>
          <p:nvSpPr>
            <p:cNvPr name="Freeform 5" id="5"/>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0" t="-25047" r="0" b="-25047"/>
              </a:stretch>
            </a:blipFill>
          </p:spPr>
        </p:sp>
      </p:grpSp>
      <p:grpSp>
        <p:nvGrpSpPr>
          <p:cNvPr name="Group 6" id="6"/>
          <p:cNvGrpSpPr/>
          <p:nvPr/>
        </p:nvGrpSpPr>
        <p:grpSpPr>
          <a:xfrm rot="0">
            <a:off x="3588439" y="8897507"/>
            <a:ext cx="780406" cy="780406"/>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B5F8">
                    <a:alpha val="100000"/>
                  </a:srgbClr>
                </a:gs>
                <a:gs pos="50000">
                  <a:srgbClr val="00B5F8">
                    <a:alpha val="100000"/>
                  </a:srgbClr>
                </a:gs>
                <a:gs pos="100000">
                  <a:srgbClr val="2B5DFF">
                    <a:alpha val="100000"/>
                  </a:srgbClr>
                </a:gs>
              </a:gsLst>
              <a:path path="circle">
                <a:fillToRect l="0" r="100000" t="0" b="100000"/>
              </a:path>
              <a:tileRect r="0" l="-100000" b="0" t="-100000"/>
            </a:gradFill>
          </p:spPr>
        </p:sp>
        <p:sp>
          <p:nvSpPr>
            <p:cNvPr name="TextBox 8" id="8"/>
            <p:cNvSpPr txBox="true"/>
            <p:nvPr/>
          </p:nvSpPr>
          <p:spPr>
            <a:xfrm>
              <a:off x="76200" y="0"/>
              <a:ext cx="660400" cy="736600"/>
            </a:xfrm>
            <a:prstGeom prst="rect">
              <a:avLst/>
            </a:prstGeom>
          </p:spPr>
          <p:txBody>
            <a:bodyPr anchor="ctr" rtlCol="false" tIns="50800" lIns="50800" bIns="50800" rIns="50800"/>
            <a:lstStyle/>
            <a:p>
              <a:pPr algn="ctr">
                <a:lnSpc>
                  <a:spcPts val="3749"/>
                </a:lnSpc>
              </a:pPr>
            </a:p>
          </p:txBody>
        </p:sp>
      </p:grpSp>
      <p:sp>
        <p:nvSpPr>
          <p:cNvPr name="TextBox 9" id="9"/>
          <p:cNvSpPr txBox="true"/>
          <p:nvPr/>
        </p:nvSpPr>
        <p:spPr>
          <a:xfrm rot="0">
            <a:off x="394271" y="904312"/>
            <a:ext cx="9141661" cy="1676400"/>
          </a:xfrm>
          <a:prstGeom prst="rect">
            <a:avLst/>
          </a:prstGeom>
        </p:spPr>
        <p:txBody>
          <a:bodyPr anchor="t" rtlCol="false" tIns="0" lIns="0" bIns="0" rIns="0">
            <a:spAutoFit/>
          </a:bodyPr>
          <a:lstStyle/>
          <a:p>
            <a:pPr marL="0" indent="0" lvl="0">
              <a:lnSpc>
                <a:spcPts val="6559"/>
              </a:lnSpc>
              <a:spcBef>
                <a:spcPct val="0"/>
              </a:spcBef>
            </a:pPr>
            <a:r>
              <a:rPr lang="en-US" sz="5466">
                <a:solidFill>
                  <a:srgbClr val="FFFFFF"/>
                </a:solidFill>
                <a:latin typeface="Now Bold"/>
              </a:rPr>
              <a:t>WHAT IS BUSINESS CORRESPONDENCE:</a:t>
            </a:r>
          </a:p>
        </p:txBody>
      </p:sp>
      <p:sp>
        <p:nvSpPr>
          <p:cNvPr name="TextBox 10" id="10"/>
          <p:cNvSpPr txBox="true"/>
          <p:nvPr/>
        </p:nvSpPr>
        <p:spPr>
          <a:xfrm rot="0">
            <a:off x="73338" y="2922526"/>
            <a:ext cx="9462595" cy="5909715"/>
          </a:xfrm>
          <a:prstGeom prst="rect">
            <a:avLst/>
          </a:prstGeom>
        </p:spPr>
        <p:txBody>
          <a:bodyPr anchor="t" rtlCol="false" tIns="0" lIns="0" bIns="0" rIns="0">
            <a:spAutoFit/>
          </a:bodyPr>
          <a:lstStyle/>
          <a:p>
            <a:pPr marL="673684" indent="-336842" lvl="1">
              <a:lnSpc>
                <a:spcPts val="4680"/>
              </a:lnSpc>
              <a:buFont typeface="Arial"/>
              <a:buChar char="•"/>
            </a:pPr>
            <a:r>
              <a:rPr lang="en-US" sz="3120" spc="-78">
                <a:solidFill>
                  <a:srgbClr val="FFFFFF"/>
                </a:solidFill>
                <a:latin typeface="Canva Sans"/>
              </a:rPr>
              <a:t>In businesses, </a:t>
            </a:r>
            <a:r>
              <a:rPr lang="en-US" sz="3120" spc="-78" u="sng">
                <a:solidFill>
                  <a:srgbClr val="FFFFFF"/>
                </a:solidFill>
                <a:latin typeface="Canva Sans"/>
                <a:hlinkClick r:id="rId7" tooltip="https://www.vedantu.com/commerce/written-communication"/>
              </a:rPr>
              <a:t>written communication</a:t>
            </a:r>
            <a:r>
              <a:rPr lang="en-US" sz="3120" spc="-78">
                <a:solidFill>
                  <a:srgbClr val="FFFFFF"/>
                </a:solidFill>
                <a:latin typeface="Canva Sans"/>
              </a:rPr>
              <a:t> is an important medium for passing information. This form of written communication used for business purposes is termed Business correspondence.</a:t>
            </a:r>
          </a:p>
          <a:p>
            <a:pPr algn="l">
              <a:lnSpc>
                <a:spcPts val="4680"/>
              </a:lnSpc>
            </a:pPr>
          </a:p>
          <a:p>
            <a:pPr algn="l" marL="681897" indent="-340948" lvl="1">
              <a:lnSpc>
                <a:spcPts val="4737"/>
              </a:lnSpc>
              <a:buFont typeface="Arial"/>
              <a:buChar char="•"/>
            </a:pPr>
            <a:r>
              <a:rPr lang="en-US" sz="3158" spc="-78" strike="noStrike" u="none">
                <a:solidFill>
                  <a:srgbClr val="FFFFFF"/>
                </a:solidFill>
                <a:latin typeface="Canva Sans"/>
              </a:rPr>
              <a:t>The correspondence in business communication can happen within the organization, between different organizations, or between client and organization. </a:t>
            </a:r>
          </a:p>
        </p:txBody>
      </p:sp>
      <p:grpSp>
        <p:nvGrpSpPr>
          <p:cNvPr name="Group 11" id="11"/>
          <p:cNvGrpSpPr/>
          <p:nvPr/>
        </p:nvGrpSpPr>
        <p:grpSpPr>
          <a:xfrm rot="0">
            <a:off x="15582958" y="8159898"/>
            <a:ext cx="780406" cy="780406"/>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00B5F8">
                    <a:alpha val="100000"/>
                  </a:srgbClr>
                </a:gs>
                <a:gs pos="50000">
                  <a:srgbClr val="00B5F8">
                    <a:alpha val="100000"/>
                  </a:srgbClr>
                </a:gs>
                <a:gs pos="100000">
                  <a:srgbClr val="2B5DFF">
                    <a:alpha val="100000"/>
                  </a:srgbClr>
                </a:gs>
              </a:gsLst>
              <a:path path="circle">
                <a:fillToRect l="0" r="100000" t="0" b="100000"/>
              </a:path>
              <a:tileRect r="0" l="-100000" b="0" t="-100000"/>
            </a:gradFill>
          </p:spPr>
        </p:sp>
        <p:sp>
          <p:nvSpPr>
            <p:cNvPr name="TextBox 13" id="13"/>
            <p:cNvSpPr txBox="true"/>
            <p:nvPr/>
          </p:nvSpPr>
          <p:spPr>
            <a:xfrm>
              <a:off x="76200" y="0"/>
              <a:ext cx="660400" cy="736600"/>
            </a:xfrm>
            <a:prstGeom prst="rect">
              <a:avLst/>
            </a:prstGeom>
          </p:spPr>
          <p:txBody>
            <a:bodyPr anchor="ctr" rtlCol="false" tIns="50800" lIns="50800" bIns="50800" rIns="50800"/>
            <a:lstStyle/>
            <a:p>
              <a:pPr algn="ctr">
                <a:lnSpc>
                  <a:spcPts val="374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11331" t="-15932" r="0" b="-15932"/>
            </a:stretch>
          </a:blipFill>
        </p:spPr>
      </p:sp>
      <p:grpSp>
        <p:nvGrpSpPr>
          <p:cNvPr name="Group 3" id="3"/>
          <p:cNvGrpSpPr/>
          <p:nvPr/>
        </p:nvGrpSpPr>
        <p:grpSpPr>
          <a:xfrm rot="-10800000">
            <a:off x="2501252" y="1142912"/>
            <a:ext cx="13285496" cy="8115388"/>
            <a:chOff x="0" y="0"/>
            <a:chExt cx="3499061" cy="2137386"/>
          </a:xfrm>
        </p:grpSpPr>
        <p:sp>
          <p:nvSpPr>
            <p:cNvPr name="Freeform 4" id="4"/>
            <p:cNvSpPr/>
            <p:nvPr/>
          </p:nvSpPr>
          <p:spPr>
            <a:xfrm flipH="false" flipV="false" rot="0">
              <a:off x="0" y="0"/>
              <a:ext cx="3499061" cy="2137386"/>
            </a:xfrm>
            <a:custGeom>
              <a:avLst/>
              <a:gdLst/>
              <a:ahLst/>
              <a:cxnLst/>
              <a:rect r="r" b="b" t="t" l="l"/>
              <a:pathLst>
                <a:path h="2137386" w="3499061">
                  <a:moveTo>
                    <a:pt x="0" y="0"/>
                  </a:moveTo>
                  <a:lnTo>
                    <a:pt x="3499061" y="0"/>
                  </a:lnTo>
                  <a:lnTo>
                    <a:pt x="3499061" y="2137386"/>
                  </a:lnTo>
                  <a:lnTo>
                    <a:pt x="0" y="2137386"/>
                  </a:lnTo>
                  <a:close/>
                </a:path>
              </a:pathLst>
            </a:custGeom>
            <a:gradFill rotWithShape="true">
              <a:gsLst>
                <a:gs pos="0">
                  <a:srgbClr val="2C3240">
                    <a:alpha val="100000"/>
                  </a:srgbClr>
                </a:gs>
                <a:gs pos="50000">
                  <a:srgbClr val="2C3240">
                    <a:alpha val="85500"/>
                  </a:srgbClr>
                </a:gs>
                <a:gs pos="100000">
                  <a:srgbClr val="2C3240">
                    <a:alpha val="77000"/>
                  </a:srgbClr>
                </a:gs>
              </a:gsLst>
              <a:lin ang="5400000"/>
            </a:gradFill>
          </p:spPr>
        </p:sp>
        <p:sp>
          <p:nvSpPr>
            <p:cNvPr name="TextBox 5" id="5"/>
            <p:cNvSpPr txBox="true"/>
            <p:nvPr/>
          </p:nvSpPr>
          <p:spPr>
            <a:xfrm>
              <a:off x="0" y="-76200"/>
              <a:ext cx="812800" cy="889000"/>
            </a:xfrm>
            <a:prstGeom prst="rect">
              <a:avLst/>
            </a:prstGeom>
          </p:spPr>
          <p:txBody>
            <a:bodyPr anchor="ctr" rtlCol="false" tIns="50800" lIns="50800" bIns="50800" rIns="50800"/>
            <a:lstStyle/>
            <a:p>
              <a:pPr algn="ctr">
                <a:lnSpc>
                  <a:spcPts val="3749"/>
                </a:lnSpc>
              </a:pPr>
            </a:p>
          </p:txBody>
        </p:sp>
      </p:grpSp>
      <p:sp>
        <p:nvSpPr>
          <p:cNvPr name="TextBox 6" id="6"/>
          <p:cNvSpPr txBox="true"/>
          <p:nvPr/>
        </p:nvSpPr>
        <p:spPr>
          <a:xfrm rot="0">
            <a:off x="4119143" y="1927184"/>
            <a:ext cx="10594744" cy="609600"/>
          </a:xfrm>
          <a:prstGeom prst="rect">
            <a:avLst/>
          </a:prstGeom>
        </p:spPr>
        <p:txBody>
          <a:bodyPr anchor="t" rtlCol="false" tIns="0" lIns="0" bIns="0" rIns="0">
            <a:spAutoFit/>
          </a:bodyPr>
          <a:lstStyle/>
          <a:p>
            <a:pPr algn="ctr" marL="0" indent="0" lvl="0">
              <a:lnSpc>
                <a:spcPts val="4850"/>
              </a:lnSpc>
              <a:spcBef>
                <a:spcPct val="0"/>
              </a:spcBef>
            </a:pPr>
            <a:r>
              <a:rPr lang="en-US" sz="4042">
                <a:solidFill>
                  <a:srgbClr val="FFFFFF"/>
                </a:solidFill>
                <a:latin typeface="Now Bold"/>
              </a:rPr>
              <a:t>TYPES OF BUSINESS CORRESPONDENCE</a:t>
            </a:r>
          </a:p>
        </p:txBody>
      </p:sp>
      <p:sp>
        <p:nvSpPr>
          <p:cNvPr name="TextBox 7" id="7"/>
          <p:cNvSpPr txBox="true"/>
          <p:nvPr/>
        </p:nvSpPr>
        <p:spPr>
          <a:xfrm rot="0">
            <a:off x="4089409" y="3223755"/>
            <a:ext cx="10109183" cy="3943350"/>
          </a:xfrm>
          <a:prstGeom prst="rect">
            <a:avLst/>
          </a:prstGeom>
        </p:spPr>
        <p:txBody>
          <a:bodyPr anchor="t" rtlCol="false" tIns="0" lIns="0" bIns="0" rIns="0">
            <a:spAutoFit/>
          </a:bodyPr>
          <a:lstStyle/>
          <a:p>
            <a:pPr marL="936790" indent="-468395" lvl="1">
              <a:lnSpc>
                <a:spcPts val="5206"/>
              </a:lnSpc>
              <a:buFont typeface="Arial"/>
              <a:buChar char="•"/>
            </a:pPr>
            <a:r>
              <a:rPr lang="en-US" sz="4338">
                <a:solidFill>
                  <a:srgbClr val="FFFFFF"/>
                </a:solidFill>
                <a:latin typeface="Now"/>
              </a:rPr>
              <a:t>Internal Correspondence</a:t>
            </a:r>
          </a:p>
          <a:p>
            <a:pPr marL="936790" indent="-468395" lvl="1">
              <a:lnSpc>
                <a:spcPts val="5206"/>
              </a:lnSpc>
              <a:buFont typeface="Arial"/>
              <a:buChar char="•"/>
            </a:pPr>
            <a:r>
              <a:rPr lang="en-US" sz="4338">
                <a:solidFill>
                  <a:srgbClr val="FFFFFF"/>
                </a:solidFill>
                <a:latin typeface="Now"/>
              </a:rPr>
              <a:t>External Correspondence</a:t>
            </a:r>
          </a:p>
          <a:p>
            <a:pPr marL="936790" indent="-468395" lvl="1">
              <a:lnSpc>
                <a:spcPts val="5206"/>
              </a:lnSpc>
              <a:buFont typeface="Arial"/>
              <a:buChar char="•"/>
            </a:pPr>
            <a:r>
              <a:rPr lang="en-US" sz="4338">
                <a:solidFill>
                  <a:srgbClr val="FFFFFF"/>
                </a:solidFill>
                <a:latin typeface="Now"/>
              </a:rPr>
              <a:t>Sales Correspondence</a:t>
            </a:r>
          </a:p>
          <a:p>
            <a:pPr marL="936790" indent="-468395" lvl="1">
              <a:lnSpc>
                <a:spcPts val="5206"/>
              </a:lnSpc>
              <a:buFont typeface="Arial"/>
              <a:buChar char="•"/>
            </a:pPr>
            <a:r>
              <a:rPr lang="en-US" sz="4338">
                <a:solidFill>
                  <a:srgbClr val="FFFFFF"/>
                </a:solidFill>
                <a:latin typeface="Now"/>
              </a:rPr>
              <a:t>Routine Correspondence</a:t>
            </a:r>
          </a:p>
          <a:p>
            <a:pPr marL="936790" indent="-468395" lvl="1">
              <a:lnSpc>
                <a:spcPts val="5206"/>
              </a:lnSpc>
              <a:buFont typeface="Arial"/>
              <a:buChar char="•"/>
            </a:pPr>
            <a:r>
              <a:rPr lang="en-US" sz="4338">
                <a:solidFill>
                  <a:srgbClr val="FFFFFF"/>
                </a:solidFill>
                <a:latin typeface="Now"/>
              </a:rPr>
              <a:t>Personalized Correspondence</a:t>
            </a:r>
          </a:p>
          <a:p>
            <a:pPr marL="936790" indent="-468395" lvl="1">
              <a:lnSpc>
                <a:spcPts val="5206"/>
              </a:lnSpc>
              <a:buFont typeface="Arial"/>
              <a:buChar char="•"/>
            </a:pPr>
            <a:r>
              <a:rPr lang="en-US" sz="4338">
                <a:solidFill>
                  <a:srgbClr val="FFFFFF"/>
                </a:solidFill>
                <a:latin typeface="Now"/>
              </a:rPr>
              <a:t>Circulars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3827718"/>
            <a:ext cx="18288000" cy="7217667"/>
          </a:xfrm>
          <a:custGeom>
            <a:avLst/>
            <a:gdLst/>
            <a:ahLst/>
            <a:cxnLst/>
            <a:rect r="r" b="b" t="t" l="l"/>
            <a:pathLst>
              <a:path h="7217667" w="18288000">
                <a:moveTo>
                  <a:pt x="0" y="0"/>
                </a:moveTo>
                <a:lnTo>
                  <a:pt x="18288000" y="0"/>
                </a:lnTo>
                <a:lnTo>
                  <a:pt x="18288000" y="7217667"/>
                </a:lnTo>
                <a:lnTo>
                  <a:pt x="0" y="7217667"/>
                </a:lnTo>
                <a:lnTo>
                  <a:pt x="0" y="0"/>
                </a:lnTo>
                <a:close/>
              </a:path>
            </a:pathLst>
          </a:custGeom>
          <a:blipFill>
            <a:blip r:embed="rId2"/>
            <a:stretch>
              <a:fillRect l="0" t="-27396" r="0" b="-41416"/>
            </a:stretch>
          </a:blipFill>
        </p:spPr>
      </p:sp>
      <p:sp>
        <p:nvSpPr>
          <p:cNvPr name="TextBox 3" id="3"/>
          <p:cNvSpPr txBox="true"/>
          <p:nvPr/>
        </p:nvSpPr>
        <p:spPr>
          <a:xfrm rot="0">
            <a:off x="3048694" y="4171840"/>
            <a:ext cx="12190613" cy="657225"/>
          </a:xfrm>
          <a:prstGeom prst="rect">
            <a:avLst/>
          </a:prstGeom>
        </p:spPr>
        <p:txBody>
          <a:bodyPr anchor="t" rtlCol="false" tIns="0" lIns="0" bIns="0" rIns="0">
            <a:spAutoFit/>
          </a:bodyPr>
          <a:lstStyle/>
          <a:p>
            <a:pPr algn="ctr" marL="0" indent="0" lvl="0">
              <a:lnSpc>
                <a:spcPts val="5247"/>
              </a:lnSpc>
              <a:spcBef>
                <a:spcPct val="0"/>
              </a:spcBef>
            </a:pPr>
            <a:r>
              <a:rPr lang="en-US" sz="4373">
                <a:solidFill>
                  <a:srgbClr val="FFFFFF"/>
                </a:solidFill>
                <a:latin typeface="Now Bold"/>
              </a:rPr>
              <a:t>01.     INTERNAL CORRESPONDENCE</a:t>
            </a:r>
          </a:p>
        </p:txBody>
      </p:sp>
      <p:sp>
        <p:nvSpPr>
          <p:cNvPr name="TextBox 4" id="4"/>
          <p:cNvSpPr txBox="true"/>
          <p:nvPr/>
        </p:nvSpPr>
        <p:spPr>
          <a:xfrm rot="0">
            <a:off x="415405" y="5553806"/>
            <a:ext cx="17157635" cy="3226711"/>
          </a:xfrm>
          <a:prstGeom prst="rect">
            <a:avLst/>
          </a:prstGeom>
        </p:spPr>
        <p:txBody>
          <a:bodyPr anchor="t" rtlCol="false" tIns="0" lIns="0" bIns="0" rIns="0">
            <a:spAutoFit/>
          </a:bodyPr>
          <a:lstStyle/>
          <a:p>
            <a:pPr marL="666943" indent="-333472" lvl="1">
              <a:lnSpc>
                <a:spcPts val="4324"/>
              </a:lnSpc>
              <a:buFont typeface="Arial"/>
              <a:buChar char="•"/>
            </a:pPr>
            <a:r>
              <a:rPr lang="en-US" sz="3089" spc="-77">
                <a:solidFill>
                  <a:srgbClr val="FFFFFF"/>
                </a:solidFill>
                <a:latin typeface="Canva Sans Italics"/>
              </a:rPr>
              <a:t>The flow of information between employees, departments, branches, and units of the same company is termed internal correspondence. They can be formal or informal.</a:t>
            </a:r>
          </a:p>
          <a:p>
            <a:pPr marL="666943" indent="-333472" lvl="1">
              <a:lnSpc>
                <a:spcPts val="4324"/>
              </a:lnSpc>
              <a:buFont typeface="Arial"/>
              <a:buChar char="•"/>
            </a:pPr>
            <a:r>
              <a:rPr lang="en-US" sz="3089" spc="-77" strike="noStrike" u="none">
                <a:solidFill>
                  <a:srgbClr val="FFFFFF"/>
                </a:solidFill>
                <a:latin typeface="Canva Sans Italics"/>
              </a:rPr>
              <a:t>Some examples of formal internal correspondence are promotion letters, a formal request for approval, a memorandum, etc. They are mostly printed on paper.</a:t>
            </a:r>
          </a:p>
          <a:p>
            <a:pPr marL="666943" indent="-333472" lvl="1">
              <a:lnSpc>
                <a:spcPts val="4324"/>
              </a:lnSpc>
              <a:buFont typeface="Arial"/>
              <a:buChar char="•"/>
            </a:pPr>
            <a:r>
              <a:rPr lang="en-US" sz="3089" spc="-77" strike="noStrike" u="none">
                <a:solidFill>
                  <a:srgbClr val="FFFFFF"/>
                </a:solidFill>
                <a:latin typeface="Canva Sans Italics"/>
              </a:rPr>
              <a:t>A routine or informal internal correspondence can be a quick instruction between a manager and subordinate, which are mostly in the form of emails.</a:t>
            </a:r>
          </a:p>
        </p:txBody>
      </p:sp>
      <p:sp>
        <p:nvSpPr>
          <p:cNvPr name="AutoShape 5" id="5"/>
          <p:cNvSpPr/>
          <p:nvPr/>
        </p:nvSpPr>
        <p:spPr>
          <a:xfrm flipH="true">
            <a:off x="904665" y="9773388"/>
            <a:ext cx="16668374"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3827718"/>
            <a:ext cx="18288000" cy="7217667"/>
          </a:xfrm>
          <a:custGeom>
            <a:avLst/>
            <a:gdLst/>
            <a:ahLst/>
            <a:cxnLst/>
            <a:rect r="r" b="b" t="t" l="l"/>
            <a:pathLst>
              <a:path h="7217667" w="18288000">
                <a:moveTo>
                  <a:pt x="0" y="0"/>
                </a:moveTo>
                <a:lnTo>
                  <a:pt x="18288000" y="0"/>
                </a:lnTo>
                <a:lnTo>
                  <a:pt x="18288000" y="7217667"/>
                </a:lnTo>
                <a:lnTo>
                  <a:pt x="0" y="7217667"/>
                </a:lnTo>
                <a:lnTo>
                  <a:pt x="0" y="0"/>
                </a:lnTo>
                <a:close/>
              </a:path>
            </a:pathLst>
          </a:custGeom>
          <a:blipFill>
            <a:blip r:embed="rId2"/>
            <a:stretch>
              <a:fillRect l="0" t="-27396" r="0" b="-41416"/>
            </a:stretch>
          </a:blipFill>
        </p:spPr>
      </p:sp>
      <p:sp>
        <p:nvSpPr>
          <p:cNvPr name="TextBox 3" id="3"/>
          <p:cNvSpPr txBox="true"/>
          <p:nvPr/>
        </p:nvSpPr>
        <p:spPr>
          <a:xfrm rot="0">
            <a:off x="3048694" y="4171840"/>
            <a:ext cx="12190613" cy="657225"/>
          </a:xfrm>
          <a:prstGeom prst="rect">
            <a:avLst/>
          </a:prstGeom>
        </p:spPr>
        <p:txBody>
          <a:bodyPr anchor="t" rtlCol="false" tIns="0" lIns="0" bIns="0" rIns="0">
            <a:spAutoFit/>
          </a:bodyPr>
          <a:lstStyle/>
          <a:p>
            <a:pPr algn="ctr" marL="0" indent="0" lvl="0">
              <a:lnSpc>
                <a:spcPts val="5247"/>
              </a:lnSpc>
              <a:spcBef>
                <a:spcPct val="0"/>
              </a:spcBef>
            </a:pPr>
            <a:r>
              <a:rPr lang="en-US" sz="4373">
                <a:solidFill>
                  <a:srgbClr val="FFFFFF"/>
                </a:solidFill>
                <a:latin typeface="Now Bold"/>
              </a:rPr>
              <a:t>02.     EXTERNAL CORRESPONDENCE</a:t>
            </a:r>
          </a:p>
        </p:txBody>
      </p:sp>
      <p:sp>
        <p:nvSpPr>
          <p:cNvPr name="TextBox 4" id="4"/>
          <p:cNvSpPr txBox="true"/>
          <p:nvPr/>
        </p:nvSpPr>
        <p:spPr>
          <a:xfrm rot="0">
            <a:off x="415405" y="5534756"/>
            <a:ext cx="17604037" cy="3919995"/>
          </a:xfrm>
          <a:prstGeom prst="rect">
            <a:avLst/>
          </a:prstGeom>
        </p:spPr>
        <p:txBody>
          <a:bodyPr anchor="t" rtlCol="false" tIns="0" lIns="0" bIns="0" rIns="0">
            <a:spAutoFit/>
          </a:bodyPr>
          <a:lstStyle/>
          <a:p>
            <a:pPr marL="684295" indent="-342148" lvl="1">
              <a:lnSpc>
                <a:spcPts val="4437"/>
              </a:lnSpc>
              <a:buFont typeface="Arial"/>
              <a:buChar char="•"/>
            </a:pPr>
            <a:r>
              <a:rPr lang="en-US" sz="3169" spc="-79">
                <a:solidFill>
                  <a:srgbClr val="FFFFFF"/>
                </a:solidFill>
                <a:latin typeface="Canva Sans Italics"/>
              </a:rPr>
              <a:t>The communication between 2 different organizations or between an organization and a client comes under external correspondence. </a:t>
            </a:r>
          </a:p>
          <a:p>
            <a:pPr marL="684295" indent="-342148" lvl="1">
              <a:lnSpc>
                <a:spcPts val="4437"/>
              </a:lnSpc>
              <a:buFont typeface="Arial"/>
              <a:buChar char="•"/>
            </a:pPr>
            <a:r>
              <a:rPr lang="en-US" sz="3169" spc="-79">
                <a:solidFill>
                  <a:srgbClr val="FFFFFF"/>
                </a:solidFill>
                <a:latin typeface="Canva Sans Italics"/>
              </a:rPr>
              <a:t>This type of correspondence in business communication is usually made to suppliers, existing and prospective clients, government offices, etc.</a:t>
            </a:r>
            <a:r>
              <a:rPr lang="en-US" sz="3169" spc="-79" strike="noStrike" u="none">
                <a:solidFill>
                  <a:srgbClr val="FFFFFF"/>
                </a:solidFill>
                <a:latin typeface="Canva Sans Italics"/>
              </a:rPr>
              <a:t>Some examples of formal internal correspondence are promotion letters, a formal request for approval, a memorandum, etc. They are mostly printed on paper.</a:t>
            </a:r>
          </a:p>
          <a:p>
            <a:pPr>
              <a:lnSpc>
                <a:spcPts val="4437"/>
              </a:lnSpc>
            </a:pPr>
          </a:p>
        </p:txBody>
      </p:sp>
      <p:sp>
        <p:nvSpPr>
          <p:cNvPr name="AutoShape 5" id="5"/>
          <p:cNvSpPr/>
          <p:nvPr/>
        </p:nvSpPr>
        <p:spPr>
          <a:xfrm flipH="true">
            <a:off x="904665" y="9773388"/>
            <a:ext cx="16668374"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3827718"/>
            <a:ext cx="18288000" cy="7217667"/>
          </a:xfrm>
          <a:custGeom>
            <a:avLst/>
            <a:gdLst/>
            <a:ahLst/>
            <a:cxnLst/>
            <a:rect r="r" b="b" t="t" l="l"/>
            <a:pathLst>
              <a:path h="7217667" w="18288000">
                <a:moveTo>
                  <a:pt x="0" y="0"/>
                </a:moveTo>
                <a:lnTo>
                  <a:pt x="18288000" y="0"/>
                </a:lnTo>
                <a:lnTo>
                  <a:pt x="18288000" y="7217667"/>
                </a:lnTo>
                <a:lnTo>
                  <a:pt x="0" y="7217667"/>
                </a:lnTo>
                <a:lnTo>
                  <a:pt x="0" y="0"/>
                </a:lnTo>
                <a:close/>
              </a:path>
            </a:pathLst>
          </a:custGeom>
          <a:blipFill>
            <a:blip r:embed="rId2"/>
            <a:stretch>
              <a:fillRect l="0" t="-27396" r="0" b="-41416"/>
            </a:stretch>
          </a:blipFill>
        </p:spPr>
      </p:sp>
      <p:sp>
        <p:nvSpPr>
          <p:cNvPr name="TextBox 3" id="3"/>
          <p:cNvSpPr txBox="true"/>
          <p:nvPr/>
        </p:nvSpPr>
        <p:spPr>
          <a:xfrm rot="0">
            <a:off x="3048694" y="4171840"/>
            <a:ext cx="12190613" cy="657225"/>
          </a:xfrm>
          <a:prstGeom prst="rect">
            <a:avLst/>
          </a:prstGeom>
        </p:spPr>
        <p:txBody>
          <a:bodyPr anchor="t" rtlCol="false" tIns="0" lIns="0" bIns="0" rIns="0">
            <a:spAutoFit/>
          </a:bodyPr>
          <a:lstStyle/>
          <a:p>
            <a:pPr algn="ctr" marL="0" indent="0" lvl="0">
              <a:lnSpc>
                <a:spcPts val="5247"/>
              </a:lnSpc>
              <a:spcBef>
                <a:spcPct val="0"/>
              </a:spcBef>
            </a:pPr>
            <a:r>
              <a:rPr lang="en-US" sz="4373">
                <a:solidFill>
                  <a:srgbClr val="FFFFFF"/>
                </a:solidFill>
                <a:latin typeface="Now Bold"/>
              </a:rPr>
              <a:t>03.    SALES CORRESPONDENCE</a:t>
            </a:r>
          </a:p>
        </p:txBody>
      </p:sp>
      <p:sp>
        <p:nvSpPr>
          <p:cNvPr name="TextBox 4" id="4"/>
          <p:cNvSpPr txBox="true"/>
          <p:nvPr/>
        </p:nvSpPr>
        <p:spPr>
          <a:xfrm rot="0">
            <a:off x="341982" y="5702758"/>
            <a:ext cx="17604037" cy="1672095"/>
          </a:xfrm>
          <a:prstGeom prst="rect">
            <a:avLst/>
          </a:prstGeom>
        </p:spPr>
        <p:txBody>
          <a:bodyPr anchor="t" rtlCol="false" tIns="0" lIns="0" bIns="0" rIns="0">
            <a:spAutoFit/>
          </a:bodyPr>
          <a:lstStyle/>
          <a:p>
            <a:pPr marL="684295" indent="-342148" lvl="1">
              <a:lnSpc>
                <a:spcPts val="4437"/>
              </a:lnSpc>
              <a:buFont typeface="Arial"/>
              <a:buChar char="•"/>
            </a:pPr>
            <a:r>
              <a:rPr lang="en-US" sz="3169" spc="-79">
                <a:solidFill>
                  <a:srgbClr val="FFFFFF"/>
                </a:solidFill>
                <a:latin typeface="Canva Sans Italics"/>
              </a:rPr>
              <a:t> Any communication related to sales is called sales correspondence. It is not only concerned with the sale of a product or service but encompasses many other activities.</a:t>
            </a:r>
          </a:p>
          <a:p>
            <a:pPr marL="684295" indent="-342148" lvl="1">
              <a:lnSpc>
                <a:spcPts val="4437"/>
              </a:lnSpc>
              <a:buFont typeface="Arial"/>
              <a:buChar char="•"/>
            </a:pPr>
            <a:r>
              <a:rPr lang="en-US" sz="3169" spc="-79">
                <a:solidFill>
                  <a:srgbClr val="FFFFFF"/>
                </a:solidFill>
                <a:latin typeface="Canva Sans Italics"/>
              </a:rPr>
              <a:t> It includes marketing letters, invoices, discount letters, statements of accounts, etc.</a:t>
            </a:r>
          </a:p>
        </p:txBody>
      </p:sp>
      <p:sp>
        <p:nvSpPr>
          <p:cNvPr name="AutoShape 5" id="5"/>
          <p:cNvSpPr/>
          <p:nvPr/>
        </p:nvSpPr>
        <p:spPr>
          <a:xfrm flipH="true">
            <a:off x="904665" y="9773388"/>
            <a:ext cx="16668374"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569E"/>
        </a:solidFill>
      </p:bgPr>
    </p:bg>
    <p:spTree>
      <p:nvGrpSpPr>
        <p:cNvPr id="1" name=""/>
        <p:cNvGrpSpPr/>
        <p:nvPr/>
      </p:nvGrpSpPr>
      <p:grpSpPr>
        <a:xfrm>
          <a:off x="0" y="0"/>
          <a:ext cx="0" cy="0"/>
          <a:chOff x="0" y="0"/>
          <a:chExt cx="0" cy="0"/>
        </a:xfrm>
      </p:grpSpPr>
      <p:sp>
        <p:nvSpPr>
          <p:cNvPr name="Freeform 2" id="2"/>
          <p:cNvSpPr/>
          <p:nvPr/>
        </p:nvSpPr>
        <p:spPr>
          <a:xfrm flipH="false" flipV="false" rot="0">
            <a:off x="0" y="-3827718"/>
            <a:ext cx="18288000" cy="7217667"/>
          </a:xfrm>
          <a:custGeom>
            <a:avLst/>
            <a:gdLst/>
            <a:ahLst/>
            <a:cxnLst/>
            <a:rect r="r" b="b" t="t" l="l"/>
            <a:pathLst>
              <a:path h="7217667" w="18288000">
                <a:moveTo>
                  <a:pt x="0" y="0"/>
                </a:moveTo>
                <a:lnTo>
                  <a:pt x="18288000" y="0"/>
                </a:lnTo>
                <a:lnTo>
                  <a:pt x="18288000" y="7217667"/>
                </a:lnTo>
                <a:lnTo>
                  <a:pt x="0" y="7217667"/>
                </a:lnTo>
                <a:lnTo>
                  <a:pt x="0" y="0"/>
                </a:lnTo>
                <a:close/>
              </a:path>
            </a:pathLst>
          </a:custGeom>
          <a:blipFill>
            <a:blip r:embed="rId2"/>
            <a:stretch>
              <a:fillRect l="0" t="-27396" r="0" b="-41416"/>
            </a:stretch>
          </a:blipFill>
        </p:spPr>
      </p:sp>
      <p:sp>
        <p:nvSpPr>
          <p:cNvPr name="TextBox 3" id="3"/>
          <p:cNvSpPr txBox="true"/>
          <p:nvPr/>
        </p:nvSpPr>
        <p:spPr>
          <a:xfrm rot="0">
            <a:off x="3048694" y="4396335"/>
            <a:ext cx="12190613" cy="657225"/>
          </a:xfrm>
          <a:prstGeom prst="rect">
            <a:avLst/>
          </a:prstGeom>
        </p:spPr>
        <p:txBody>
          <a:bodyPr anchor="t" rtlCol="false" tIns="0" lIns="0" bIns="0" rIns="0">
            <a:spAutoFit/>
          </a:bodyPr>
          <a:lstStyle/>
          <a:p>
            <a:pPr algn="ctr" marL="0" indent="0" lvl="0">
              <a:lnSpc>
                <a:spcPts val="5247"/>
              </a:lnSpc>
              <a:spcBef>
                <a:spcPct val="0"/>
              </a:spcBef>
            </a:pPr>
            <a:r>
              <a:rPr lang="en-US" sz="4373">
                <a:solidFill>
                  <a:srgbClr val="FFFFFF"/>
                </a:solidFill>
                <a:latin typeface="Now Bold"/>
              </a:rPr>
              <a:t>04.    ROUTINE CORRESPONDENCE</a:t>
            </a:r>
          </a:p>
        </p:txBody>
      </p:sp>
      <p:sp>
        <p:nvSpPr>
          <p:cNvPr name="TextBox 4" id="4"/>
          <p:cNvSpPr txBox="true"/>
          <p:nvPr/>
        </p:nvSpPr>
        <p:spPr>
          <a:xfrm rot="0">
            <a:off x="436834" y="5983746"/>
            <a:ext cx="17604037" cy="1110120"/>
          </a:xfrm>
          <a:prstGeom prst="rect">
            <a:avLst/>
          </a:prstGeom>
        </p:spPr>
        <p:txBody>
          <a:bodyPr anchor="t" rtlCol="false" tIns="0" lIns="0" bIns="0" rIns="0">
            <a:spAutoFit/>
          </a:bodyPr>
          <a:lstStyle/>
          <a:p>
            <a:pPr>
              <a:lnSpc>
                <a:spcPts val="4437"/>
              </a:lnSpc>
            </a:pPr>
            <a:r>
              <a:rPr lang="en-US" sz="3169" spc="-79">
                <a:solidFill>
                  <a:srgbClr val="FFFFFF"/>
                </a:solidFill>
                <a:latin typeface="Canva Sans Italics"/>
              </a:rPr>
              <a:t>Such correspondence happens routinely like orders, inquiries, invitations, replies, etc.</a:t>
            </a:r>
          </a:p>
          <a:p>
            <a:pPr>
              <a:lnSpc>
                <a:spcPts val="4437"/>
              </a:lnSpc>
            </a:pPr>
            <a:r>
              <a:rPr lang="en-US" sz="3169" spc="-79">
                <a:solidFill>
                  <a:srgbClr val="FFFFFF"/>
                </a:solidFill>
                <a:latin typeface="Canva Sans Italics"/>
              </a:rPr>
              <a:t> It includes marketing letters, invoices, discount letters, statements of accounts, etc.</a:t>
            </a:r>
          </a:p>
        </p:txBody>
      </p:sp>
      <p:sp>
        <p:nvSpPr>
          <p:cNvPr name="AutoShape 5" id="5"/>
          <p:cNvSpPr/>
          <p:nvPr/>
        </p:nvSpPr>
        <p:spPr>
          <a:xfrm flipH="true">
            <a:off x="904665" y="9773388"/>
            <a:ext cx="16668374" cy="0"/>
          </a:xfrm>
          <a:prstGeom prst="line">
            <a:avLst/>
          </a:prstGeom>
          <a:ln cap="flat" w="38100">
            <a:solidFill>
              <a:srgbClr val="FFFFFF"/>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DAFwbP7VFt0</dc:identifier>
  <dcterms:modified xsi:type="dcterms:W3CDTF">2011-08-01T06:04:30Z</dcterms:modified>
  <cp:revision>1</cp:revision>
  <dc:title>correspondence</dc:title>
</cp:coreProperties>
</file>

<file path=docProps/thumbnail.jpeg>
</file>